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3" r:id="rId3"/>
    <p:sldId id="284" r:id="rId4"/>
    <p:sldId id="271" r:id="rId5"/>
    <p:sldId id="270" r:id="rId6"/>
    <p:sldId id="273" r:id="rId7"/>
    <p:sldId id="285" r:id="rId8"/>
    <p:sldId id="286" r:id="rId9"/>
    <p:sldId id="274" r:id="rId10"/>
    <p:sldId id="275" r:id="rId11"/>
    <p:sldId id="276" r:id="rId12"/>
    <p:sldId id="287" r:id="rId13"/>
    <p:sldId id="277" r:id="rId14"/>
    <p:sldId id="305" r:id="rId15"/>
    <p:sldId id="308" r:id="rId16"/>
    <p:sldId id="288" r:id="rId17"/>
    <p:sldId id="306" r:id="rId18"/>
    <p:sldId id="307" r:id="rId19"/>
    <p:sldId id="309" r:id="rId20"/>
    <p:sldId id="289" r:id="rId21"/>
    <p:sldId id="290" r:id="rId22"/>
    <p:sldId id="278" r:id="rId23"/>
  </p:sldIdLst>
  <p:sldSz cx="9144000" cy="6858000" type="screen4x3"/>
  <p:notesSz cx="6769100" cy="9906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2F4"/>
    <a:srgbClr val="FF99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97" autoAdjust="0"/>
    <p:restoredTop sz="89455" autoAdjust="0"/>
  </p:normalViewPr>
  <p:slideViewPr>
    <p:cSldViewPr>
      <p:cViewPr>
        <p:scale>
          <a:sx n="60" d="100"/>
          <a:sy n="60" d="100"/>
        </p:scale>
        <p:origin x="9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6A3BB4-2503-4148-AACE-B050DE7C84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25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BB31A3-D804-40A7-9396-81B132E844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0076430-DED6-415E-B4F8-34F84A693331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Times New Roman" panose="02020603050405020304" pitchFamily="18" charset="0"/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82B2D38-F2F5-406D-ADEC-56CF82E83F1C}" type="slidenum">
              <a:rPr lang="en-US" altLang="zh-TW" sz="1200" smtClean="0"/>
              <a:pPr/>
              <a:t>10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Times New Roman" panose="02020603050405020304" pitchFamily="18" charset="0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3285658-9564-4F8E-9B07-1E3102337FB1}" type="slidenum">
              <a:rPr lang="en-US" altLang="zh-TW" sz="1200" smtClean="0"/>
              <a:pPr/>
              <a:t>13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Times New Roman" panose="02020603050405020304" pitchFamily="18" charset="0"/>
            </a:endParaRP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1B615AA-BBC9-4818-B947-B9FA42BECC30}" type="slidenum">
              <a:rPr lang="en-US" altLang="zh-TW" sz="1200" smtClean="0"/>
              <a:pPr/>
              <a:t>18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Times New Roman" panose="02020603050405020304" pitchFamily="18" charset="0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EB4A4B8-223B-4A75-BE7E-7385725D00A8}" type="slidenum">
              <a:rPr lang="en-US" altLang="zh-TW" sz="1200" smtClean="0"/>
              <a:pPr/>
              <a:t>20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pic>
        <p:nvPicPr>
          <p:cNvPr id="5" name="Picture 1027" descr="D:\FRONTPAGE THEMES\NATURE\ANABN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8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9B74456-FD39-4AE7-B996-E659648A375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1039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6018-6CD9-42A1-A405-51F9A810FE66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68380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C81F-B103-4151-A4D6-727874000012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97682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1B67-6443-4486-905F-574F9FB075C4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89668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B165-6BF9-4AE4-9876-5D586073119A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00908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7BAD-BA9F-4714-9132-F6FF9CBA8185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70088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CAFF-F568-4E91-A502-3CFA142DC951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54405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72428-11D1-489A-B119-1AE71CC9EF0C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00303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578A-A0E4-45CA-BCAB-499B596B6ED9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99735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2C7F3-A00D-4126-B6E3-5B3895939600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83985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0827-90DE-4683-94CA-74446709407F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6360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smtClean="0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2C588C-3270-43CD-8BBD-FF3EB866A6CB}" type="slidenum">
              <a:rPr lang="en-US" altLang="zh-TW" smtClean="0"/>
              <a:pPr>
                <a:defRPr/>
              </a:pPr>
              <a:t>‹#›</a:t>
            </a:fld>
            <a:endParaRPr lang="en-US" altLang="zh-TW" sz="1400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p.cuhk.edu.hk/gosmart/video/5abc5aa9a3228" TargetMode="External"/><Relationship Id="rId7" Type="http://schemas.openxmlformats.org/officeDocument/2006/relationships/hyperlink" Target="http://www.chep.cuhk.edu.hk/gosmart/video/5abc66349ee28" TargetMode="External"/><Relationship Id="rId2" Type="http://schemas.openxmlformats.org/officeDocument/2006/relationships/hyperlink" Target="http://www.chep.cuhk.edu.hk/gosmart/video/5abc6350613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p.cuhk.edu.hk/gosmart/video/5abc4df324cc7" TargetMode="External"/><Relationship Id="rId5" Type="http://schemas.openxmlformats.org/officeDocument/2006/relationships/hyperlink" Target="http://www.chep.cuhk.edu.hk/gosmart/video/5abc585c44e54" TargetMode="External"/><Relationship Id="rId4" Type="http://schemas.openxmlformats.org/officeDocument/2006/relationships/hyperlink" Target="https://www.chep.cuhk.edu.hk/gosmart/video/5bbebc11606a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7"/>
          <p:cNvSpPr>
            <a:spLocks noChangeArrowheads="1"/>
          </p:cNvSpPr>
          <p:nvPr/>
        </p:nvSpPr>
        <p:spPr bwMode="auto">
          <a:xfrm rot="615358">
            <a:off x="3904798" y="2306300"/>
            <a:ext cx="16594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1500" b="1" dirty="0" smtClean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派</a:t>
            </a:r>
            <a:endParaRPr lang="zh-HK" altLang="en-US" sz="11500" b="1" dirty="0" smtClean="0">
              <a:solidFill>
                <a:srgbClr val="FF99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 rot="20751981">
            <a:off x="5446649" y="2153079"/>
            <a:ext cx="16594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1500" b="1" dirty="0" smtClean="0">
                <a:solidFill>
                  <a:srgbClr val="CC66FF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endParaRPr lang="zh-HK" altLang="en-US" sz="11500" b="1" dirty="0" smtClean="0">
              <a:solidFill>
                <a:srgbClr val="CC66FF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 rot="334861">
            <a:off x="2375884" y="2140784"/>
            <a:ext cx="16594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1500" b="1" dirty="0" smtClean="0">
                <a:solidFill>
                  <a:srgbClr val="99CC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endParaRPr lang="zh-HK" altLang="en-US" sz="11500" b="1" dirty="0" smtClean="0">
              <a:solidFill>
                <a:srgbClr val="99CC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 rot="334861">
            <a:off x="6930415" y="2146849"/>
            <a:ext cx="16594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1500" b="1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HK" altLang="en-US" sz="11500" b="1" dirty="0" smtClean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圖片 2" descr="무료 벡터 그래픽: 풍선, 황색, 보라색, 핑크, 생일, 축하 - Pixabay의 무료 이미지 - 2967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33375"/>
            <a:ext cx="296703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6"/>
          <p:cNvSpPr>
            <a:spLocks noChangeArrowheads="1"/>
          </p:cNvSpPr>
          <p:nvPr/>
        </p:nvSpPr>
        <p:spPr bwMode="auto">
          <a:xfrm rot="21288933">
            <a:off x="744906" y="2212127"/>
            <a:ext cx="16594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1500" b="1" dirty="0" smtClean="0">
                <a:solidFill>
                  <a:srgbClr val="FF9999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endParaRPr lang="zh-HK" altLang="en-US" sz="11500" b="1" dirty="0" smtClean="0">
              <a:solidFill>
                <a:srgbClr val="FF9999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6947470" y="116632"/>
            <a:ext cx="2305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zh-TW" altLang="en-US" sz="2400" b="1">
                <a:solidFill>
                  <a:srgbClr val="99CC00"/>
                </a:solidFill>
              </a:rPr>
              <a:t>滋味營養教室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3584" y="6092204"/>
            <a:ext cx="79248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buNone/>
              <a:defRPr/>
            </a:pPr>
            <a:r>
              <a:rPr kumimoji="0"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優質教育基金贊助（計劃編號</a:t>
            </a:r>
            <a:r>
              <a:rPr kumimoji="0" lang="en-US" altLang="zh-TW" sz="1800" b="1" dirty="0">
                <a:solidFill>
                  <a:schemeClr val="accent5">
                    <a:lumMod val="50000"/>
                  </a:schemeClr>
                </a:solidFill>
              </a:rPr>
              <a:t>︰2015/0252</a:t>
            </a:r>
            <a:r>
              <a:rPr kumimoji="0" lang="zh-TW" altLang="en-US" sz="1800" b="1" dirty="0">
                <a:solidFill>
                  <a:schemeClr val="accent5">
                    <a:lumMod val="50000"/>
                  </a:schemeClr>
                </a:solidFill>
              </a:rPr>
              <a:t>）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kumimoji="0" lang="zh-TW" altLang="en-US" sz="1800" b="1" dirty="0" smtClean="0">
                <a:solidFill>
                  <a:schemeClr val="accent5">
                    <a:lumMod val="50000"/>
                  </a:schemeClr>
                </a:solidFill>
              </a:rPr>
              <a:t>香港中文大學醫學院健康教育及促進健康中心製作</a:t>
            </a:r>
            <a:endParaRPr kumimoji="0" lang="en-US" altLang="zh-TW" sz="1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mtClean="0"/>
          </a:p>
        </p:txBody>
      </p:sp>
      <p:pic>
        <p:nvPicPr>
          <p:cNvPr id="15363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113" y="0"/>
            <a:ext cx="9155113" cy="6858000"/>
          </a:xfrm>
        </p:spPr>
      </p:pic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323850" y="4730750"/>
            <a:ext cx="2376488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一份的營養</a:t>
            </a:r>
            <a:r>
              <a:rPr lang="en-US" altLang="zh-TW" sz="2400" b="1"/>
              <a:t>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熱量</a:t>
            </a:r>
            <a:r>
              <a:rPr lang="en-US" altLang="zh-TW" sz="2400" b="1"/>
              <a:t>︰857</a:t>
            </a:r>
            <a:r>
              <a:rPr lang="zh-TW" altLang="en-US" sz="2400" b="1"/>
              <a:t>千卡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脂肪</a:t>
            </a:r>
            <a:r>
              <a:rPr lang="en-US" altLang="zh-TW" sz="2400" b="1"/>
              <a:t>︰36.0</a:t>
            </a:r>
            <a:r>
              <a:rPr lang="zh-TW" altLang="en-US" sz="2400" b="1"/>
              <a:t>克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糖</a:t>
            </a:r>
            <a:r>
              <a:rPr lang="en-US" altLang="zh-TW" sz="2400" b="1"/>
              <a:t>︰52.8</a:t>
            </a:r>
            <a:r>
              <a:rPr lang="zh-TW" altLang="en-US" sz="2400" b="1"/>
              <a:t>克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鈉</a:t>
            </a:r>
            <a:r>
              <a:rPr lang="en-US" altLang="zh-TW" sz="2400" b="1"/>
              <a:t>︰1427</a:t>
            </a:r>
            <a:r>
              <a:rPr lang="zh-TW" altLang="en-US" sz="2400" b="1"/>
              <a:t>毫克</a:t>
            </a:r>
            <a:endParaRPr lang="zh-HK" altLang="en-US" sz="2400" b="1"/>
          </a:p>
        </p:txBody>
      </p:sp>
      <p:sp>
        <p:nvSpPr>
          <p:cNvPr id="3" name="直線圖說文字 1 2"/>
          <p:cNvSpPr>
            <a:spLocks/>
          </p:cNvSpPr>
          <p:nvPr/>
        </p:nvSpPr>
        <p:spPr bwMode="auto">
          <a:xfrm>
            <a:off x="7070725" y="549275"/>
            <a:ext cx="1733550" cy="860425"/>
          </a:xfrm>
          <a:prstGeom prst="borderCallout1">
            <a:avLst>
              <a:gd name="adj1" fmla="val 53495"/>
              <a:gd name="adj2" fmla="val -1231"/>
              <a:gd name="adj3" fmla="val 124764"/>
              <a:gd name="adj4" fmla="val -43403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夾心餅</a:t>
            </a:r>
            <a:r>
              <a:rPr lang="en-US" altLang="zh-TW" sz="2400" b="1">
                <a:solidFill>
                  <a:schemeClr val="bg1"/>
                </a:solidFill>
              </a:rPr>
              <a:t>2</a:t>
            </a:r>
            <a:r>
              <a:rPr lang="zh-TW" altLang="en-US" sz="2400" b="1">
                <a:solidFill>
                  <a:schemeClr val="bg1"/>
                </a:solidFill>
              </a:rPr>
              <a:t>塊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14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7" name="直線圖說文字 1 6"/>
          <p:cNvSpPr>
            <a:spLocks/>
          </p:cNvSpPr>
          <p:nvPr/>
        </p:nvSpPr>
        <p:spPr bwMode="auto">
          <a:xfrm>
            <a:off x="7258050" y="1528763"/>
            <a:ext cx="1733550" cy="860425"/>
          </a:xfrm>
          <a:prstGeom prst="borderCallout1">
            <a:avLst>
              <a:gd name="adj1" fmla="val 53495"/>
              <a:gd name="adj2" fmla="val -1231"/>
              <a:gd name="adj3" fmla="val 124764"/>
              <a:gd name="adj4" fmla="val -43403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朱古力餅</a:t>
            </a:r>
            <a:endParaRPr lang="en-US" altLang="zh-TW" sz="2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3</a:t>
            </a:r>
            <a:r>
              <a:rPr lang="zh-TW" altLang="en-US" sz="2400" b="1">
                <a:solidFill>
                  <a:schemeClr val="bg1"/>
                </a:solidFill>
              </a:rPr>
              <a:t>條</a:t>
            </a:r>
            <a:r>
              <a:rPr lang="en-US" altLang="zh-TW" sz="2400" b="1">
                <a:solidFill>
                  <a:schemeClr val="bg1"/>
                </a:solidFill>
              </a:rPr>
              <a:t>︰11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8" name="直線圖說文字 1 7"/>
          <p:cNvSpPr>
            <a:spLocks/>
          </p:cNvSpPr>
          <p:nvPr/>
        </p:nvSpPr>
        <p:spPr bwMode="auto">
          <a:xfrm>
            <a:off x="7323138" y="4618038"/>
            <a:ext cx="1733550" cy="860425"/>
          </a:xfrm>
          <a:prstGeom prst="borderCallout1">
            <a:avLst>
              <a:gd name="adj1" fmla="val 53495"/>
              <a:gd name="adj2" fmla="val -1231"/>
              <a:gd name="adj3" fmla="val -44884"/>
              <a:gd name="adj4" fmla="val -52537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牛油蛋糕</a:t>
            </a:r>
            <a:endParaRPr lang="en-US" altLang="zh-TW" sz="2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38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9" name="直線圖說文字 1 8"/>
          <p:cNvSpPr>
            <a:spLocks/>
          </p:cNvSpPr>
          <p:nvPr/>
        </p:nvSpPr>
        <p:spPr bwMode="auto">
          <a:xfrm>
            <a:off x="7223125" y="5772150"/>
            <a:ext cx="1733550" cy="860425"/>
          </a:xfrm>
          <a:prstGeom prst="borderCallout1">
            <a:avLst>
              <a:gd name="adj1" fmla="val 53495"/>
              <a:gd name="adj2" fmla="val -1231"/>
              <a:gd name="adj3" fmla="val -57148"/>
              <a:gd name="adj4" fmla="val -40361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香腸</a:t>
            </a:r>
            <a:r>
              <a:rPr lang="en-US" altLang="zh-TW" sz="2400" b="1">
                <a:solidFill>
                  <a:schemeClr val="bg1"/>
                </a:solidFill>
              </a:rPr>
              <a:t>3</a:t>
            </a:r>
            <a:r>
              <a:rPr lang="zh-TW" altLang="en-US" sz="2400" b="1">
                <a:solidFill>
                  <a:schemeClr val="bg1"/>
                </a:solidFill>
              </a:rPr>
              <a:t>條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11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0" name="直線圖說文字 1 9"/>
          <p:cNvSpPr>
            <a:spLocks/>
          </p:cNvSpPr>
          <p:nvPr/>
        </p:nvSpPr>
        <p:spPr bwMode="auto">
          <a:xfrm>
            <a:off x="280988" y="3540125"/>
            <a:ext cx="1733550" cy="860425"/>
          </a:xfrm>
          <a:prstGeom prst="borderCallout1">
            <a:avLst>
              <a:gd name="adj1" fmla="val 51454"/>
              <a:gd name="adj2" fmla="val 98181"/>
              <a:gd name="adj3" fmla="val 102282"/>
              <a:gd name="adj4" fmla="val 142231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薯片十多</a:t>
            </a:r>
            <a:endParaRPr lang="en-US" altLang="zh-TW" sz="2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塊</a:t>
            </a:r>
            <a:r>
              <a:rPr lang="en-US" altLang="zh-TW" sz="2400" b="1">
                <a:solidFill>
                  <a:schemeClr val="bg1"/>
                </a:solidFill>
              </a:rPr>
              <a:t>︰25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1" name="直線圖說文字 1 10"/>
          <p:cNvSpPr>
            <a:spLocks/>
          </p:cNvSpPr>
          <p:nvPr/>
        </p:nvSpPr>
        <p:spPr bwMode="auto">
          <a:xfrm>
            <a:off x="258763" y="2414588"/>
            <a:ext cx="1733550" cy="858837"/>
          </a:xfrm>
          <a:prstGeom prst="borderCallout1">
            <a:avLst>
              <a:gd name="adj1" fmla="val 49407"/>
              <a:gd name="adj2" fmla="val 99194"/>
              <a:gd name="adj3" fmla="val 51181"/>
              <a:gd name="adj4" fmla="val 147301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薄餅</a:t>
            </a:r>
            <a:r>
              <a:rPr lang="en-US" altLang="zh-TW" sz="2400" b="1">
                <a:solidFill>
                  <a:schemeClr val="bg1"/>
                </a:solidFill>
              </a:rPr>
              <a:t>1</a:t>
            </a:r>
            <a:r>
              <a:rPr lang="zh-TW" altLang="en-US" sz="2400" b="1">
                <a:solidFill>
                  <a:schemeClr val="bg1"/>
                </a:solidFill>
              </a:rPr>
              <a:t>塊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99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2" name="直線圖說文字 1 11"/>
          <p:cNvSpPr>
            <a:spLocks/>
          </p:cNvSpPr>
          <p:nvPr/>
        </p:nvSpPr>
        <p:spPr bwMode="auto">
          <a:xfrm>
            <a:off x="2820988" y="119063"/>
            <a:ext cx="1733550" cy="860425"/>
          </a:xfrm>
          <a:prstGeom prst="borderCallout1">
            <a:avLst>
              <a:gd name="adj1" fmla="val 55542"/>
              <a:gd name="adj2" fmla="val -218"/>
              <a:gd name="adj3" fmla="val 79796"/>
              <a:gd name="adj4" fmla="val -40361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可樂</a:t>
            </a:r>
            <a:r>
              <a:rPr lang="en-US" altLang="zh-TW" sz="2400" b="1">
                <a:solidFill>
                  <a:schemeClr val="bg1"/>
                </a:solidFill>
              </a:rPr>
              <a:t>1</a:t>
            </a:r>
            <a:r>
              <a:rPr lang="zh-TW" altLang="en-US" sz="2400" b="1">
                <a:solidFill>
                  <a:schemeClr val="bg1"/>
                </a:solidFill>
              </a:rPr>
              <a:t>小杯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167</a:t>
            </a:r>
            <a:r>
              <a:rPr lang="zh-TW" altLang="en-US" sz="2400" b="1">
                <a:solidFill>
                  <a:schemeClr val="bg1"/>
                </a:solidFill>
              </a:rPr>
              <a:t>毫升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3" name="直線圖說文字 1 12"/>
          <p:cNvSpPr>
            <a:spLocks/>
          </p:cNvSpPr>
          <p:nvPr/>
        </p:nvSpPr>
        <p:spPr bwMode="auto">
          <a:xfrm>
            <a:off x="7258050" y="2508250"/>
            <a:ext cx="1733550" cy="860425"/>
          </a:xfrm>
          <a:prstGeom prst="borderCallout1">
            <a:avLst>
              <a:gd name="adj1" fmla="val 53495"/>
              <a:gd name="adj2" fmla="val -1231"/>
              <a:gd name="adj3" fmla="val 126810"/>
              <a:gd name="adj4" fmla="val -16014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菠蘿</a:t>
            </a:r>
            <a:r>
              <a:rPr lang="en-US" altLang="zh-TW" sz="2400" b="1">
                <a:solidFill>
                  <a:schemeClr val="bg1"/>
                </a:solidFill>
              </a:rPr>
              <a:t>3</a:t>
            </a:r>
            <a:r>
              <a:rPr lang="zh-TW" altLang="en-US" sz="2400" b="1">
                <a:solidFill>
                  <a:schemeClr val="bg1"/>
                </a:solidFill>
              </a:rPr>
              <a:t>塊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28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smtClean="0"/>
          </a:p>
        </p:txBody>
      </p:sp>
      <p:pic>
        <p:nvPicPr>
          <p:cNvPr id="17412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62989" y="203156"/>
            <a:ext cx="5973507" cy="1894493"/>
          </a:xfrm>
          <a:prstGeom prst="rect">
            <a:avLst/>
          </a:prstGeom>
          <a:blipFill>
            <a:blip r:embed="rId3"/>
            <a:stretch>
              <a:fillRect l="-2857" t="-6109" r="-2755" b="-6431"/>
            </a:stretch>
          </a:blipFill>
        </p:spPr>
        <p:txBody>
          <a:bodyPr/>
          <a:lstStyle/>
          <a:p>
            <a:pPr>
              <a:defRPr/>
            </a:pPr>
            <a:r>
              <a:rPr lang="zh-HK" altLang="en-US">
                <a:noFill/>
              </a:rPr>
              <a:t> </a:t>
            </a:r>
          </a:p>
        </p:txBody>
      </p:sp>
      <p:sp>
        <p:nvSpPr>
          <p:cNvPr id="17414" name="文字方塊 5"/>
          <p:cNvSpPr txBox="1">
            <a:spLocks noChangeArrowheads="1"/>
          </p:cNvSpPr>
          <p:nvPr/>
        </p:nvSpPr>
        <p:spPr bwMode="auto">
          <a:xfrm>
            <a:off x="323850" y="4730750"/>
            <a:ext cx="2376488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一份的營養</a:t>
            </a:r>
            <a:r>
              <a:rPr lang="en-US" altLang="zh-TW" sz="2400" b="1"/>
              <a:t>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熱量</a:t>
            </a:r>
            <a:r>
              <a:rPr lang="en-US" altLang="zh-TW" sz="2400" b="1"/>
              <a:t>︰857</a:t>
            </a:r>
            <a:r>
              <a:rPr lang="zh-TW" altLang="en-US" sz="2400" b="1"/>
              <a:t>千卡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脂肪</a:t>
            </a:r>
            <a:r>
              <a:rPr lang="en-US" altLang="zh-TW" sz="2400" b="1"/>
              <a:t>︰36.0</a:t>
            </a:r>
            <a:r>
              <a:rPr lang="zh-TW" altLang="en-US" sz="2400" b="1"/>
              <a:t>克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糖</a:t>
            </a:r>
            <a:r>
              <a:rPr lang="en-US" altLang="zh-TW" sz="2400" b="1"/>
              <a:t>︰52.8</a:t>
            </a:r>
            <a:r>
              <a:rPr lang="zh-TW" altLang="en-US" sz="2400" b="1"/>
              <a:t>克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鈉</a:t>
            </a:r>
            <a:r>
              <a:rPr lang="en-US" altLang="zh-TW" sz="2400" b="1"/>
              <a:t>︰1427</a:t>
            </a:r>
            <a:r>
              <a:rPr lang="zh-TW" altLang="en-US" sz="2400" b="1"/>
              <a:t>毫克</a:t>
            </a:r>
            <a:endParaRPr lang="zh-HK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5" descr="Free vector graphic: Banner, &lt;strong&gt;Party&lt;/strong&gt;, Balloons, Birthday - Free Image on Pixabay - 16065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6250"/>
            <a:ext cx="57245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1476375" y="3213100"/>
            <a:ext cx="7088188" cy="30956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zh-HK" smtClean="0"/>
              <a:t>假設另一人也前往朋友舉辦的聖誕派對，大家也分享食物，席上供應的食物包括︰</a:t>
            </a:r>
            <a:r>
              <a:rPr lang="zh-TW" altLang="en-US" smtClean="0"/>
              <a:t>自製曲奇、車厘茄、菠蘿串、麵包卷和煎薯餅等</a:t>
            </a:r>
            <a:r>
              <a:rPr lang="zh-TW" altLang="zh-HK" smtClean="0"/>
              <a:t>等，各人所吃的分量雖然也比平日多，但所配搭的食物相對就比較健康</a:t>
            </a:r>
            <a:r>
              <a:rPr lang="zh-TW" altLang="en-US" smtClean="0"/>
              <a:t>。</a:t>
            </a:r>
            <a:endParaRPr lang="zh-HK" altLang="en-US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3437272" y="1490732"/>
            <a:ext cx="25202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個案二</a:t>
            </a:r>
            <a:endParaRPr lang="zh-HK" altLang="en-US" sz="4000" b="1" dirty="0"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直線圖說文字 1 2"/>
          <p:cNvSpPr>
            <a:spLocks/>
          </p:cNvSpPr>
          <p:nvPr/>
        </p:nvSpPr>
        <p:spPr bwMode="auto">
          <a:xfrm>
            <a:off x="7223125" y="858838"/>
            <a:ext cx="1733550" cy="582612"/>
          </a:xfrm>
          <a:prstGeom prst="borderCallout1">
            <a:avLst>
              <a:gd name="adj1" fmla="val 53495"/>
              <a:gd name="adj2" fmla="val -1231"/>
              <a:gd name="adj3" fmla="val 367944"/>
              <a:gd name="adj4" fmla="val -133551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蔬菜</a:t>
            </a:r>
            <a:r>
              <a:rPr lang="en-US" altLang="zh-TW" sz="2400" b="1">
                <a:solidFill>
                  <a:schemeClr val="bg1"/>
                </a:solidFill>
              </a:rPr>
              <a:t>︰21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4" name="直線圖說文字 1 3"/>
          <p:cNvSpPr>
            <a:spLocks/>
          </p:cNvSpPr>
          <p:nvPr/>
        </p:nvSpPr>
        <p:spPr bwMode="auto">
          <a:xfrm>
            <a:off x="3348038" y="428625"/>
            <a:ext cx="1733550" cy="860425"/>
          </a:xfrm>
          <a:prstGeom prst="borderCallout1">
            <a:avLst>
              <a:gd name="adj1" fmla="val 51495"/>
              <a:gd name="adj2" fmla="val 1773"/>
              <a:gd name="adj3" fmla="val 93028"/>
              <a:gd name="adj4" fmla="val -32444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竹蔗茅根水</a:t>
            </a:r>
            <a:endParaRPr lang="en-US" altLang="zh-TW" sz="2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170</a:t>
            </a:r>
            <a:r>
              <a:rPr lang="zh-TW" altLang="en-US" sz="2400" b="1">
                <a:solidFill>
                  <a:schemeClr val="bg1"/>
                </a:solidFill>
              </a:rPr>
              <a:t>毫升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5" name="直線圖說文字 1 4"/>
          <p:cNvSpPr>
            <a:spLocks/>
          </p:cNvSpPr>
          <p:nvPr/>
        </p:nvSpPr>
        <p:spPr bwMode="auto">
          <a:xfrm>
            <a:off x="107950" y="1441450"/>
            <a:ext cx="1733550" cy="860425"/>
          </a:xfrm>
          <a:prstGeom prst="borderCallout1">
            <a:avLst>
              <a:gd name="adj1" fmla="val 45764"/>
              <a:gd name="adj2" fmla="val 99468"/>
              <a:gd name="adj3" fmla="val 197597"/>
              <a:gd name="adj4" fmla="val 164560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南瓜馬拉糕</a:t>
            </a:r>
            <a:endParaRPr lang="en-US" altLang="zh-TW" sz="2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58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6" name="直線圖說文字 1 5"/>
          <p:cNvSpPr>
            <a:spLocks/>
          </p:cNvSpPr>
          <p:nvPr/>
        </p:nvSpPr>
        <p:spPr bwMode="auto">
          <a:xfrm>
            <a:off x="6875463" y="5772150"/>
            <a:ext cx="2081212" cy="825500"/>
          </a:xfrm>
          <a:prstGeom prst="borderCallout1">
            <a:avLst>
              <a:gd name="adj1" fmla="val 53495"/>
              <a:gd name="adj2" fmla="val -1231"/>
              <a:gd name="adj3" fmla="val -22074"/>
              <a:gd name="adj4" fmla="val -61301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菠蘿雞柳串</a:t>
            </a:r>
            <a:endParaRPr lang="en-US" altLang="zh-TW" sz="2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50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7" name="直線圖說文字 1 6"/>
          <p:cNvSpPr>
            <a:spLocks/>
          </p:cNvSpPr>
          <p:nvPr/>
        </p:nvSpPr>
        <p:spPr bwMode="auto">
          <a:xfrm>
            <a:off x="7210425" y="1797050"/>
            <a:ext cx="1733550" cy="860425"/>
          </a:xfrm>
          <a:prstGeom prst="borderCallout1">
            <a:avLst>
              <a:gd name="adj1" fmla="val 53495"/>
              <a:gd name="adj2" fmla="val -1231"/>
              <a:gd name="adj3" fmla="val 126810"/>
              <a:gd name="adj4" fmla="val -82190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車厘茄</a:t>
            </a:r>
            <a:r>
              <a:rPr lang="en-US" altLang="zh-TW" sz="2400" b="1">
                <a:solidFill>
                  <a:schemeClr val="bg1"/>
                </a:solidFill>
              </a:rPr>
              <a:t>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粒</a:t>
            </a:r>
            <a:r>
              <a:rPr lang="en-US" altLang="zh-TW" sz="2400" b="1">
                <a:solidFill>
                  <a:schemeClr val="bg1"/>
                </a:solidFill>
              </a:rPr>
              <a:t>︰35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8" name="直線圖說文字 1 7"/>
          <p:cNvSpPr>
            <a:spLocks/>
          </p:cNvSpPr>
          <p:nvPr/>
        </p:nvSpPr>
        <p:spPr bwMode="auto">
          <a:xfrm>
            <a:off x="7210425" y="2998788"/>
            <a:ext cx="1733550" cy="860425"/>
          </a:xfrm>
          <a:prstGeom prst="borderCallout1">
            <a:avLst>
              <a:gd name="adj1" fmla="val 53495"/>
              <a:gd name="adj2" fmla="val -1231"/>
              <a:gd name="adj3" fmla="val 111352"/>
              <a:gd name="adj4" fmla="val -80269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薯仔煎餅</a:t>
            </a:r>
            <a:endParaRPr lang="en-US" altLang="zh-TW" sz="2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2</a:t>
            </a:r>
            <a:r>
              <a:rPr lang="zh-TW" altLang="en-US" sz="2400" b="1">
                <a:solidFill>
                  <a:schemeClr val="bg1"/>
                </a:solidFill>
              </a:rPr>
              <a:t>件</a:t>
            </a:r>
            <a:r>
              <a:rPr lang="en-US" altLang="zh-TW" sz="2400" b="1">
                <a:solidFill>
                  <a:schemeClr val="bg1"/>
                </a:solidFill>
              </a:rPr>
              <a:t>︰75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9" name="直線圖說文字 1 8"/>
          <p:cNvSpPr>
            <a:spLocks/>
          </p:cNvSpPr>
          <p:nvPr/>
        </p:nvSpPr>
        <p:spPr bwMode="auto">
          <a:xfrm>
            <a:off x="117475" y="2636838"/>
            <a:ext cx="1733550" cy="860425"/>
          </a:xfrm>
          <a:prstGeom prst="borderCallout1">
            <a:avLst>
              <a:gd name="adj1" fmla="val 34171"/>
              <a:gd name="adj2" fmla="val 99468"/>
              <a:gd name="adj3" fmla="val 96190"/>
              <a:gd name="adj4" fmla="val 194454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芝士麵包卷</a:t>
            </a:r>
            <a:endParaRPr lang="en-US" altLang="zh-TW" sz="2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31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0" name="直線圖說文字 1 9"/>
          <p:cNvSpPr>
            <a:spLocks/>
          </p:cNvSpPr>
          <p:nvPr/>
        </p:nvSpPr>
        <p:spPr bwMode="auto">
          <a:xfrm>
            <a:off x="93663" y="3829050"/>
            <a:ext cx="1733550" cy="860425"/>
          </a:xfrm>
          <a:prstGeom prst="borderCallout1">
            <a:avLst>
              <a:gd name="adj1" fmla="val 34171"/>
              <a:gd name="adj2" fmla="val 99468"/>
              <a:gd name="adj3" fmla="val 103458"/>
              <a:gd name="adj4" fmla="val 163065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提子曲奇</a:t>
            </a:r>
            <a:endParaRPr lang="en-US" altLang="zh-TW" sz="2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2</a:t>
            </a:r>
            <a:r>
              <a:rPr lang="zh-TW" altLang="en-US" sz="2400" b="1">
                <a:solidFill>
                  <a:schemeClr val="bg1"/>
                </a:solidFill>
              </a:rPr>
              <a:t>塊</a:t>
            </a:r>
            <a:r>
              <a:rPr lang="en-US" altLang="zh-TW" sz="2400" b="1">
                <a:solidFill>
                  <a:schemeClr val="bg1"/>
                </a:solidFill>
              </a:rPr>
              <a:t>︰38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1" name="直線圖說文字 1 10"/>
          <p:cNvSpPr>
            <a:spLocks/>
          </p:cNvSpPr>
          <p:nvPr/>
        </p:nvSpPr>
        <p:spPr bwMode="auto">
          <a:xfrm>
            <a:off x="7237413" y="4454525"/>
            <a:ext cx="1733550" cy="860425"/>
          </a:xfrm>
          <a:prstGeom prst="borderCallout1">
            <a:avLst>
              <a:gd name="adj1" fmla="val 53495"/>
              <a:gd name="adj2" fmla="val -1231"/>
              <a:gd name="adj3" fmla="val 55315"/>
              <a:gd name="adj4" fmla="val -115755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紅椒薯蓉球</a:t>
            </a:r>
            <a:endParaRPr lang="en-US" altLang="zh-TW" sz="2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2</a:t>
            </a:r>
            <a:r>
              <a:rPr lang="zh-TW" altLang="en-US" sz="2400" b="1">
                <a:solidFill>
                  <a:schemeClr val="bg1"/>
                </a:solidFill>
              </a:rPr>
              <a:t>件</a:t>
            </a:r>
            <a:r>
              <a:rPr lang="en-US" altLang="zh-TW" sz="2400" b="1">
                <a:solidFill>
                  <a:schemeClr val="bg1"/>
                </a:solidFill>
              </a:rPr>
              <a:t>︰100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9468" name="文字方塊 5"/>
          <p:cNvSpPr txBox="1">
            <a:spLocks noChangeArrowheads="1"/>
          </p:cNvSpPr>
          <p:nvPr/>
        </p:nvSpPr>
        <p:spPr bwMode="auto">
          <a:xfrm>
            <a:off x="117475" y="4803775"/>
            <a:ext cx="2376488" cy="193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一份的營養</a:t>
            </a:r>
            <a:r>
              <a:rPr lang="en-US" altLang="zh-TW" sz="2400" b="1"/>
              <a:t>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熱量</a:t>
            </a:r>
            <a:r>
              <a:rPr lang="en-US" altLang="zh-TW" sz="2400" b="1"/>
              <a:t>︰573</a:t>
            </a:r>
            <a:r>
              <a:rPr lang="zh-TW" altLang="en-US" sz="2400" b="1"/>
              <a:t>千卡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脂肪</a:t>
            </a:r>
            <a:r>
              <a:rPr lang="en-US" altLang="zh-TW" sz="2400" b="1"/>
              <a:t>︰11.8</a:t>
            </a:r>
            <a:r>
              <a:rPr lang="zh-TW" altLang="en-US" sz="2400" b="1"/>
              <a:t>克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糖</a:t>
            </a:r>
            <a:r>
              <a:rPr lang="en-US" altLang="zh-TW" sz="2400" b="1"/>
              <a:t>︰33.7</a:t>
            </a:r>
            <a:r>
              <a:rPr lang="zh-TW" altLang="en-US" sz="2400" b="1"/>
              <a:t>克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鈉</a:t>
            </a:r>
            <a:r>
              <a:rPr lang="en-US" altLang="zh-TW" sz="2400" b="1"/>
              <a:t>︰767</a:t>
            </a:r>
            <a:r>
              <a:rPr lang="zh-TW" altLang="en-US" sz="2400" b="1"/>
              <a:t>毫克</a:t>
            </a:r>
            <a:endParaRPr lang="zh-HK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3170493" y="196850"/>
            <a:ext cx="597350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7030A0"/>
                </a:solidFill>
                <a:effectLst>
                  <a:glow rad="139700">
                    <a:schemeClr val="bg1"/>
                  </a:glow>
                </a:effectLst>
              </a:rPr>
              <a:t>這些數字代表甚麼？這樣吃不但又飽又好味，而且脂肪、糖和來自鹽的鈉的攝取比較少，較為健康啊！</a:t>
            </a:r>
            <a:endParaRPr lang="zh-HK" altLang="en-US" b="1" dirty="0">
              <a:solidFill>
                <a:srgbClr val="7030A0"/>
              </a:solidFill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21508" name="文字方塊 5"/>
          <p:cNvSpPr txBox="1">
            <a:spLocks noChangeArrowheads="1"/>
          </p:cNvSpPr>
          <p:nvPr/>
        </p:nvSpPr>
        <p:spPr bwMode="auto">
          <a:xfrm>
            <a:off x="117475" y="4803775"/>
            <a:ext cx="2376488" cy="193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一份的營養</a:t>
            </a:r>
            <a:r>
              <a:rPr lang="en-US" altLang="zh-TW" sz="2400" b="1"/>
              <a:t>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熱量</a:t>
            </a:r>
            <a:r>
              <a:rPr lang="en-US" altLang="zh-TW" sz="2400" b="1"/>
              <a:t>︰573</a:t>
            </a:r>
            <a:r>
              <a:rPr lang="zh-TW" altLang="en-US" sz="2400" b="1"/>
              <a:t>千卡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脂肪</a:t>
            </a:r>
            <a:r>
              <a:rPr lang="en-US" altLang="zh-TW" sz="2400" b="1"/>
              <a:t>︰11.8</a:t>
            </a:r>
            <a:r>
              <a:rPr lang="zh-TW" altLang="en-US" sz="2400" b="1"/>
              <a:t>克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糖</a:t>
            </a:r>
            <a:r>
              <a:rPr lang="en-US" altLang="zh-TW" sz="2400" b="1"/>
              <a:t>︰33.7</a:t>
            </a:r>
            <a:r>
              <a:rPr lang="zh-TW" altLang="en-US" sz="2400" b="1"/>
              <a:t>克</a:t>
            </a:r>
            <a:endParaRPr lang="en-US" altLang="zh-TW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/>
              <a:t>鈉</a:t>
            </a:r>
            <a:r>
              <a:rPr lang="en-US" altLang="zh-TW" sz="2400" b="1"/>
              <a:t>︰767</a:t>
            </a:r>
            <a:r>
              <a:rPr lang="zh-TW" altLang="en-US" sz="2400" b="1"/>
              <a:t>毫克</a:t>
            </a:r>
            <a:endParaRPr lang="zh-HK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8" descr="Archivo:Speech &lt;strong&gt;balloon&lt;/strong&gt;.svg - Wikiversid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974" flipH="1">
            <a:off x="1643063" y="677863"/>
            <a:ext cx="284162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971550" y="3068638"/>
            <a:ext cx="77724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smtClean="0"/>
              <a:t>假如某某平時獨自點餐的時候，會刻意點簡單的食物和飲料，因為這樣從這餐所攝取的糖分和脂肪相對就不太多。但這次因為與朋友一起聚餐，由於其他人都說想吃薯片和喝汽水的時候，這人覺得無所謂，結果就攝取了比平日較多的油炸食物和高糖分飲品。</a:t>
            </a:r>
            <a:endParaRPr lang="zh-HK" altLang="en-US" smtClean="0"/>
          </a:p>
        </p:txBody>
      </p:sp>
      <p:sp>
        <p:nvSpPr>
          <p:cNvPr id="5" name="文字方塊 4"/>
          <p:cNvSpPr txBox="1"/>
          <p:nvPr/>
        </p:nvSpPr>
        <p:spPr>
          <a:xfrm rot="21237172">
            <a:off x="1757107" y="1111168"/>
            <a:ext cx="25202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個案三</a:t>
            </a:r>
            <a:endParaRPr lang="zh-HK" altLang="en-US" sz="4800" b="1" dirty="0"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22533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333375"/>
            <a:ext cx="28575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algn="ctr"/>
            <a:r>
              <a:rPr lang="zh-TW" altLang="zh-HK" sz="4000" smtClean="0"/>
              <a:t>影響飲食行為的</a:t>
            </a:r>
            <a:r>
              <a:rPr lang="zh-TW" altLang="en-US" sz="4000" smtClean="0"/>
              <a:t>社交</a:t>
            </a:r>
            <a:r>
              <a:rPr lang="zh-TW" altLang="zh-HK" sz="4000" smtClean="0"/>
              <a:t>因素</a:t>
            </a:r>
            <a:endParaRPr lang="zh-HK" altLang="en-US" sz="4000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942975" y="5735638"/>
            <a:ext cx="7772400" cy="10620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zh-HK" smtClean="0"/>
              <a:t>身邊的同伴吃得越健康，自己也吃得越健康，反之亦然。</a:t>
            </a:r>
            <a:endParaRPr lang="zh-HK" altLang="en-US" sz="2800" smtClean="0"/>
          </a:p>
        </p:txBody>
      </p:sp>
      <p:pic>
        <p:nvPicPr>
          <p:cNvPr id="2355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7913"/>
            <a:ext cx="25701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圖片 2" descr="Holly Stevenson Learning Center - reading rocks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2924175"/>
            <a:ext cx="24606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432050"/>
            <a:ext cx="277812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圖片 2" descr="[フリーイラスト素材] イラスト, フレーム, 子供, 人物, メッセージボード, EPS ID:201403220700 - GATAG｜フリー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58888"/>
            <a:ext cx="457835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字方塊 9"/>
          <p:cNvSpPr txBox="1">
            <a:spLocks noChangeArrowheads="1"/>
          </p:cNvSpPr>
          <p:nvPr/>
        </p:nvSpPr>
        <p:spPr bwMode="auto">
          <a:xfrm rot="617398">
            <a:off x="6310313" y="1119188"/>
            <a:ext cx="1368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</a:t>
            </a:r>
            <a:endParaRPr lang="zh-HK" altLang="en-US" sz="72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79" name="矩形 10"/>
          <p:cNvSpPr>
            <a:spLocks noChangeArrowheads="1"/>
          </p:cNvSpPr>
          <p:nvPr/>
        </p:nvSpPr>
        <p:spPr bwMode="auto">
          <a:xfrm rot="-587599">
            <a:off x="900113" y="120650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派</a:t>
            </a:r>
            <a:endParaRPr lang="zh-HK" altLang="en-US" sz="72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0" name="矩形 11"/>
          <p:cNvSpPr>
            <a:spLocks noChangeArrowheads="1"/>
          </p:cNvSpPr>
          <p:nvPr/>
        </p:nvSpPr>
        <p:spPr bwMode="auto">
          <a:xfrm rot="703215">
            <a:off x="2068513" y="1165225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 b="1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endParaRPr lang="zh-HK" altLang="en-US" sz="7200" b="1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1" name="矩形 12"/>
          <p:cNvSpPr>
            <a:spLocks noChangeArrowheads="1"/>
          </p:cNvSpPr>
          <p:nvPr/>
        </p:nvSpPr>
        <p:spPr bwMode="auto">
          <a:xfrm rot="-585373">
            <a:off x="3203575" y="1120775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endParaRPr lang="zh-HK" altLang="en-US" sz="72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2" name="矩形 13"/>
          <p:cNvSpPr>
            <a:spLocks noChangeArrowheads="1"/>
          </p:cNvSpPr>
          <p:nvPr/>
        </p:nvSpPr>
        <p:spPr bwMode="auto">
          <a:xfrm rot="615358">
            <a:off x="4216400" y="112395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 b="1">
                <a:solidFill>
                  <a:srgbClr val="66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endParaRPr lang="zh-HK" altLang="en-US" sz="7200" b="1">
              <a:solidFill>
                <a:srgbClr val="66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3" name="矩形 14"/>
          <p:cNvSpPr>
            <a:spLocks noChangeArrowheads="1"/>
          </p:cNvSpPr>
          <p:nvPr/>
        </p:nvSpPr>
        <p:spPr bwMode="auto">
          <a:xfrm rot="-848019">
            <a:off x="5264150" y="1077913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zh-HK" altLang="en-US" sz="7200" b="1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58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2238375"/>
            <a:ext cx="35687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382838"/>
            <a:ext cx="35433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文字方塊 17"/>
          <p:cNvSpPr txBox="1">
            <a:spLocks noChangeArrowheads="1"/>
          </p:cNvSpPr>
          <p:nvPr/>
        </p:nvSpPr>
        <p:spPr bwMode="auto">
          <a:xfrm rot="-1069573">
            <a:off x="7516813" y="1093788"/>
            <a:ext cx="1368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zh-HK" altLang="en-US" sz="7200" b="1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02050"/>
            <a:ext cx="2638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683000"/>
            <a:ext cx="27368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63563"/>
            <a:ext cx="263842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266382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63563"/>
            <a:ext cx="27368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3670" y="729434"/>
            <a:ext cx="345638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zh-HK" sz="3600" kern="100" dirty="0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</a:schemeClr>
                  </a:glow>
                </a:effectLst>
                <a:latin typeface="新細明體" panose="02020500000000000000" pitchFamily="18" charset="-120"/>
              </a:rPr>
              <a:t>芝士青瓜卷</a:t>
            </a:r>
            <a:endParaRPr lang="zh-TW" altLang="zh-HK" sz="1600" kern="100" dirty="0">
              <a:solidFill>
                <a:schemeClr val="bg1"/>
              </a:solidFill>
              <a:effectLst>
                <a:glow rad="127000">
                  <a:schemeClr val="tx1">
                    <a:lumMod val="50000"/>
                  </a:schemeClr>
                </a:glow>
              </a:effectLst>
              <a:latin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06958" y="729435"/>
            <a:ext cx="345638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3600" kern="100" dirty="0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</a:schemeClr>
                  </a:glow>
                </a:effectLst>
                <a:latin typeface="新細明體" panose="02020500000000000000" pitchFamily="18" charset="-120"/>
              </a:rPr>
              <a:t>菠蘿雞柳串</a:t>
            </a:r>
          </a:p>
        </p:txBody>
      </p:sp>
      <p:pic>
        <p:nvPicPr>
          <p:cNvPr id="25609" name="圖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63563"/>
            <a:ext cx="27051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379186" y="386109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HK" sz="3600" kern="100" dirty="0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</a:schemeClr>
                  </a:glow>
                </a:effectLst>
                <a:latin typeface="新細明體" panose="02020500000000000000" pitchFamily="18" charset="-120"/>
              </a:rPr>
              <a:t>紅椒薯蓉球</a:t>
            </a:r>
            <a:endParaRPr lang="zh-HK" altLang="en-US" sz="3600" kern="100" dirty="0">
              <a:solidFill>
                <a:schemeClr val="bg1"/>
              </a:solidFill>
              <a:effectLst>
                <a:glow rad="127000">
                  <a:schemeClr val="tx1">
                    <a:lumMod val="50000"/>
                  </a:schemeClr>
                </a:glow>
              </a:effectLst>
              <a:latin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3120" y="386109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HK" sz="3600" kern="100" dirty="0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</a:schemeClr>
                  </a:glow>
                </a:effectLst>
                <a:latin typeface="新細明體" panose="02020500000000000000" pitchFamily="18" charset="-120"/>
              </a:rPr>
              <a:t>提子曲奇</a:t>
            </a:r>
            <a:endParaRPr lang="zh-HK" altLang="en-US" sz="3600" kern="100" dirty="0">
              <a:solidFill>
                <a:schemeClr val="bg1"/>
              </a:solidFill>
              <a:effectLst>
                <a:glow rad="127000">
                  <a:schemeClr val="tx1">
                    <a:lumMod val="50000"/>
                  </a:schemeClr>
                </a:glow>
              </a:effectLst>
              <a:latin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90823" y="386109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HK" sz="3600" kern="100" dirty="0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</a:schemeClr>
                  </a:glow>
                </a:effectLst>
                <a:latin typeface="新細明體" panose="02020500000000000000" pitchFamily="18" charset="-120"/>
              </a:rPr>
              <a:t>南瓜馬拉糕</a:t>
            </a:r>
            <a:endParaRPr lang="zh-HK" altLang="en-US" sz="3600" kern="100" dirty="0">
              <a:solidFill>
                <a:schemeClr val="bg1"/>
              </a:solidFill>
              <a:effectLst>
                <a:glow rad="127000">
                  <a:schemeClr val="tx1">
                    <a:lumMod val="50000"/>
                  </a:schemeClr>
                </a:glow>
              </a:effectLst>
              <a:latin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44208" y="72876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HK" sz="3600" kern="100" dirty="0">
                <a:solidFill>
                  <a:schemeClr val="bg1"/>
                </a:solidFill>
                <a:effectLst>
                  <a:glow rad="127000">
                    <a:schemeClr val="tx1">
                      <a:lumMod val="50000"/>
                    </a:schemeClr>
                  </a:glow>
                </a:effectLst>
                <a:latin typeface="新細明體" panose="02020500000000000000" pitchFamily="18" charset="-120"/>
              </a:rPr>
              <a:t>薯仔煎餅</a:t>
            </a:r>
            <a:endParaRPr lang="zh-HK" altLang="en-US" sz="3600" kern="100" dirty="0">
              <a:solidFill>
                <a:schemeClr val="bg1"/>
              </a:solidFill>
              <a:effectLst>
                <a:glow rad="127000">
                  <a:schemeClr val="tx1">
                    <a:lumMod val="50000"/>
                  </a:schemeClr>
                </a:glow>
              </a:effectLst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1066800" y="701675"/>
            <a:ext cx="7772400" cy="1143000"/>
          </a:xfrm>
        </p:spPr>
        <p:txBody>
          <a:bodyPr/>
          <a:lstStyle/>
          <a:p>
            <a:r>
              <a:rPr lang="zh-TW" altLang="en-US" smtClean="0"/>
              <a:t>觀看製作視頻</a:t>
            </a:r>
            <a:endParaRPr lang="zh-HK" altLang="en-US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93908"/>
              </p:ext>
            </p:extLst>
          </p:nvPr>
        </p:nvGraphicFramePr>
        <p:xfrm>
          <a:off x="1147763" y="1916113"/>
          <a:ext cx="7096645" cy="459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184">
                  <a:extLst>
                    <a:ext uri="{9D8B030D-6E8A-4147-A177-3AD203B41FA5}">
                      <a16:colId xmlns:a16="http://schemas.microsoft.com/office/drawing/2014/main" val="2129286668"/>
                    </a:ext>
                  </a:extLst>
                </a:gridCol>
                <a:gridCol w="5391461">
                  <a:extLst>
                    <a:ext uri="{9D8B030D-6E8A-4147-A177-3AD203B41FA5}">
                      <a16:colId xmlns:a16="http://schemas.microsoft.com/office/drawing/2014/main" val="1608550674"/>
                    </a:ext>
                  </a:extLst>
                </a:gridCol>
              </a:tblGrid>
              <a:tr h="3963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4"/>
                          </a:solidFill>
                        </a:rPr>
                        <a:t>食物</a:t>
                      </a:r>
                      <a:endParaRPr lang="zh-HK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 marL="91450" marR="91450" marT="45726" marB="45726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accent4"/>
                          </a:solidFill>
                        </a:rPr>
                        <a:t>超連結</a:t>
                      </a:r>
                      <a:endParaRPr lang="zh-HK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 marL="91450" marR="91450" marT="45726" marB="45726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59354"/>
                  </a:ext>
                </a:extLst>
              </a:tr>
              <a:tr h="719877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dirty="0" smtClean="0"/>
                        <a:t>芝士青瓜卷</a:t>
                      </a:r>
                      <a:endParaRPr lang="zh-HK" altLang="en-US" sz="2000" dirty="0"/>
                    </a:p>
                  </a:txBody>
                  <a:tcPr marL="91450" marR="91450" marT="45726" marB="45726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dirty="0" smtClean="0">
                          <a:latin typeface="Arial Narrow" panose="020B0606020202030204" pitchFamily="34" charset="0"/>
                          <a:hlinkClick r:id="rId2"/>
                        </a:rPr>
                        <a:t>http://www.chep.cuhk.edu.hk/gosmart/video/5abc6350613b4</a:t>
                      </a:r>
                      <a:endParaRPr lang="zh-HK" altLang="en-US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66516"/>
                  </a:ext>
                </a:extLst>
              </a:tr>
              <a:tr h="684163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菠蘿雞柳串</a:t>
                      </a:r>
                      <a:endParaRPr lang="zh-HK" altLang="en-US" sz="2000" dirty="0"/>
                    </a:p>
                  </a:txBody>
                  <a:tcPr marL="91450" marR="91450" marT="45726" marB="45726">
                    <a:solidFill>
                      <a:srgbClr val="D4E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Arial Narrow" panose="020B0606020202030204" pitchFamily="34" charset="0"/>
                          <a:hlinkClick r:id="rId3"/>
                        </a:rPr>
                        <a:t>http://www.chep.cuhk.edu.hk/gosmart/video/5abc5aa9a3228</a:t>
                      </a:r>
                      <a:endParaRPr lang="zh-HK" altLang="en-US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>
                    <a:solidFill>
                      <a:srgbClr val="D4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468372"/>
                  </a:ext>
                </a:extLst>
              </a:tr>
              <a:tr h="684163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薯仔煎餅</a:t>
                      </a:r>
                      <a:endParaRPr lang="zh-HK" altLang="en-US" sz="2000" dirty="0"/>
                    </a:p>
                  </a:txBody>
                  <a:tcPr marL="91450" marR="91450" marT="45726" marB="45726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Arial Narrow" panose="020B0606020202030204" pitchFamily="34" charset="0"/>
                          <a:hlinkClick r:id="rId4"/>
                        </a:rPr>
                        <a:t>https://www.chep.cuhk.edu.hk/gosmart/video/5bbebc11606a8</a:t>
                      </a:r>
                      <a:endParaRPr lang="zh-HK" altLang="en-US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65620"/>
                  </a:ext>
                </a:extLst>
              </a:tr>
              <a:tr h="684163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紅椒薯蓉球</a:t>
                      </a:r>
                      <a:endParaRPr lang="zh-HK" altLang="en-US" sz="2000" dirty="0"/>
                    </a:p>
                  </a:txBody>
                  <a:tcPr marL="91450" marR="91450" marT="45726" marB="45726">
                    <a:solidFill>
                      <a:srgbClr val="D4E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Arial Narrow" panose="020B0606020202030204" pitchFamily="34" charset="0"/>
                          <a:hlinkClick r:id="rId5"/>
                        </a:rPr>
                        <a:t>http://www.chep.cuhk.edu.hk/gosmart/video/5abc585c44e54</a:t>
                      </a:r>
                      <a:endParaRPr lang="zh-HK" altLang="en-US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>
                    <a:solidFill>
                      <a:srgbClr val="D4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14434"/>
                  </a:ext>
                </a:extLst>
              </a:tr>
              <a:tr h="684163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提子曲奇</a:t>
                      </a:r>
                      <a:endParaRPr lang="zh-HK" altLang="en-US" sz="2000" dirty="0"/>
                    </a:p>
                  </a:txBody>
                  <a:tcPr marL="91450" marR="91450" marT="45726" marB="45726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Arial Narrow" panose="020B0606020202030204" pitchFamily="34" charset="0"/>
                          <a:hlinkClick r:id="rId6"/>
                        </a:rPr>
                        <a:t>http://www.chep.cuhk.edu.hk/gosmart/video/5abc4df324cc7</a:t>
                      </a:r>
                      <a:endParaRPr lang="zh-HK" altLang="en-US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764886"/>
                  </a:ext>
                </a:extLst>
              </a:tr>
              <a:tr h="684163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南瓜馬拉糕</a:t>
                      </a:r>
                      <a:endParaRPr lang="zh-HK" altLang="en-US" sz="2000" dirty="0"/>
                    </a:p>
                  </a:txBody>
                  <a:tcPr marL="91450" marR="91450" marT="45726" marB="45726">
                    <a:solidFill>
                      <a:srgbClr val="D4E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latin typeface="Arial Narrow" panose="020B0606020202030204" pitchFamily="34" charset="0"/>
                          <a:hlinkClick r:id="rId7"/>
                        </a:rPr>
                        <a:t>http://www.chep.cuhk.edu.hk/gosmart/video/5abc66349ee28</a:t>
                      </a:r>
                      <a:endParaRPr lang="zh-HK" altLang="en-US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>
                    <a:solidFill>
                      <a:srgbClr val="D4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6206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663575"/>
            <a:ext cx="4176712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468313" y="4567238"/>
            <a:ext cx="4967287" cy="19573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zh-HK" sz="2000" smtClean="0"/>
              <a:t>故事主角名叫</a:t>
            </a:r>
            <a:r>
              <a:rPr lang="zh-TW" altLang="zh-HK" sz="2000" u="sng" smtClean="0"/>
              <a:t>豆豆</a:t>
            </a:r>
            <a:r>
              <a:rPr lang="zh-TW" altLang="zh-HK" sz="2000" smtClean="0"/>
              <a:t>，</a:t>
            </a:r>
            <a:r>
              <a:rPr lang="zh-TW" altLang="en-US" sz="2000" smtClean="0"/>
              <a:t>她</a:t>
            </a:r>
            <a:r>
              <a:rPr lang="zh-TW" altLang="zh-HK" sz="2000" smtClean="0"/>
              <a:t>清早起來，媽媽說由於發現身處的社區所有供應糧食的地方都關閉了，沒有街市、超市或任何售賣食材的商店，所以這天沒有預備早餐。</a:t>
            </a:r>
            <a:r>
              <a:rPr lang="zh-TW" altLang="en-US" sz="2000" u="sng" smtClean="0"/>
              <a:t>豆豆</a:t>
            </a:r>
            <a:r>
              <a:rPr lang="zh-TW" altLang="en-US" sz="2000" smtClean="0"/>
              <a:t>猜想，人們無從得到食物，以後就需要考慮親自耕種、畜牧、採摘野果或者狩獵才可得到食物。</a:t>
            </a:r>
            <a:endParaRPr lang="zh-HK" altLang="en-US" sz="2000" smtClean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9198">
            <a:off x="196172" y="1600445"/>
            <a:ext cx="3997167" cy="2997875"/>
          </a:xfrm>
          <a:prstGeom prst="cloudCallout">
            <a:avLst>
              <a:gd name="adj1" fmla="val 70103"/>
              <a:gd name="adj2" fmla="val -1841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5844">
            <a:off x="3137939" y="-25836"/>
            <a:ext cx="3530481" cy="2642957"/>
          </a:xfrm>
          <a:prstGeom prst="cloudCallout">
            <a:avLst>
              <a:gd name="adj1" fmla="val 75355"/>
              <a:gd name="adj2" fmla="val 390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文字方塊 5"/>
          <p:cNvSpPr txBox="1">
            <a:spLocks noChangeArrowheads="1"/>
          </p:cNvSpPr>
          <p:nvPr/>
        </p:nvSpPr>
        <p:spPr bwMode="auto">
          <a:xfrm>
            <a:off x="6286500" y="-60325"/>
            <a:ext cx="9350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8800" b="1">
                <a:solidFill>
                  <a:srgbClr val="FF0000"/>
                </a:solidFill>
              </a:rPr>
              <a:t>×</a:t>
            </a:r>
            <a:endParaRPr lang="zh-HK" altLang="en-US" sz="8800" b="1">
              <a:solidFill>
                <a:srgbClr val="FF0000"/>
              </a:solidFill>
            </a:endParaRPr>
          </a:p>
        </p:txBody>
      </p:sp>
      <p:sp>
        <p:nvSpPr>
          <p:cNvPr id="7175" name="文字方塊 7"/>
          <p:cNvSpPr txBox="1">
            <a:spLocks noChangeArrowheads="1"/>
          </p:cNvSpPr>
          <p:nvPr/>
        </p:nvSpPr>
        <p:spPr bwMode="auto">
          <a:xfrm rot="-556542">
            <a:off x="392113" y="987425"/>
            <a:ext cx="93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8800" b="1">
                <a:solidFill>
                  <a:srgbClr val="FF0000"/>
                </a:solidFill>
              </a:rPr>
              <a:t>×</a:t>
            </a:r>
            <a:endParaRPr lang="zh-HK" altLang="en-US" sz="8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028950"/>
            <a:ext cx="2795587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圖片 5" descr="Free vector graphic: Banner, &lt;strong&gt;Party&lt;/strong&gt;, Balloons, Birthday - Free Image on Pixabay - 16065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1788"/>
            <a:ext cx="69230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標題 1"/>
          <p:cNvSpPr>
            <a:spLocks noGrp="1"/>
          </p:cNvSpPr>
          <p:nvPr>
            <p:ph type="title"/>
          </p:nvPr>
        </p:nvSpPr>
        <p:spPr>
          <a:xfrm>
            <a:off x="2843213" y="1349375"/>
            <a:ext cx="3457575" cy="1000125"/>
          </a:xfrm>
        </p:spPr>
        <p:txBody>
          <a:bodyPr/>
          <a:lstStyle/>
          <a:p>
            <a:pPr algn="ctr"/>
            <a:r>
              <a:rPr lang="zh-TW" altLang="zh-HK" smtClean="0"/>
              <a:t>健康派對</a:t>
            </a:r>
            <a:r>
              <a:rPr lang="zh-TW" altLang="en-US" smtClean="0"/>
              <a:t>日</a:t>
            </a:r>
            <a:endParaRPr lang="zh-HK" altLang="en-US" smtClean="0"/>
          </a:p>
        </p:txBody>
      </p:sp>
      <p:sp>
        <p:nvSpPr>
          <p:cNvPr id="28677" name="內容版面配置區 1"/>
          <p:cNvSpPr>
            <a:spLocks noGrp="1"/>
          </p:cNvSpPr>
          <p:nvPr>
            <p:ph idx="1"/>
          </p:nvPr>
        </p:nvSpPr>
        <p:spPr>
          <a:xfrm>
            <a:off x="1042988" y="3665538"/>
            <a:ext cx="7772400" cy="2571750"/>
          </a:xfrm>
        </p:spPr>
        <p:txBody>
          <a:bodyPr/>
          <a:lstStyle/>
          <a:p>
            <a:r>
              <a:rPr lang="zh-TW" altLang="en-US" smtClean="0"/>
              <a:t>日期</a:t>
            </a:r>
            <a:r>
              <a:rPr lang="en-US" altLang="zh-TW" smtClean="0"/>
              <a:t>︰____</a:t>
            </a:r>
            <a:r>
              <a:rPr lang="zh-TW" altLang="en-US" smtClean="0"/>
              <a:t>年</a:t>
            </a:r>
            <a:r>
              <a:rPr lang="en-US" altLang="zh-TW" smtClean="0"/>
              <a:t>____</a:t>
            </a:r>
            <a:r>
              <a:rPr lang="zh-TW" altLang="en-US" smtClean="0"/>
              <a:t>月</a:t>
            </a:r>
            <a:r>
              <a:rPr lang="en-US" altLang="zh-TW" smtClean="0"/>
              <a:t>___</a:t>
            </a:r>
            <a:r>
              <a:rPr lang="zh-TW" altLang="en-US" smtClean="0"/>
              <a:t>日</a:t>
            </a:r>
            <a:endParaRPr lang="en-US" altLang="zh-TW" smtClean="0"/>
          </a:p>
          <a:p>
            <a:r>
              <a:rPr lang="zh-TW" altLang="en-US" smtClean="0"/>
              <a:t>時間</a:t>
            </a:r>
            <a:r>
              <a:rPr lang="en-US" altLang="zh-TW" smtClean="0"/>
              <a:t>︰________</a:t>
            </a:r>
          </a:p>
          <a:p>
            <a:r>
              <a:rPr lang="zh-TW" altLang="en-US" smtClean="0"/>
              <a:t>地點</a:t>
            </a:r>
            <a:r>
              <a:rPr lang="en-US" altLang="zh-TW" smtClean="0"/>
              <a:t>︰________</a:t>
            </a:r>
          </a:p>
          <a:p>
            <a:r>
              <a:rPr lang="zh-TW" altLang="en-US" smtClean="0"/>
              <a:t>任務</a:t>
            </a:r>
            <a:r>
              <a:rPr lang="en-US" altLang="zh-TW" smtClean="0"/>
              <a:t>︰________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5576" y="980728"/>
            <a:ext cx="7992888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5400" b="1" dirty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請介紹所帶來的食物及</a:t>
            </a:r>
            <a:endParaRPr lang="en-US" altLang="zh-TW" sz="5400" b="1" dirty="0">
              <a:solidFill>
                <a:srgbClr val="FF9900"/>
              </a:solidFill>
              <a:effectLst>
                <a:glow rad="127000">
                  <a:schemeClr val="bg1"/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sz="4400" b="1" dirty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微軟正黑體" pitchFamily="34" charset="-120"/>
                <a:ea typeface="微軟正黑體" pitchFamily="34" charset="-120"/>
              </a:rPr>
              <a:t>曾運用的健康選材和烹煮原則</a:t>
            </a:r>
            <a:endParaRPr lang="zh-TW" altLang="zh-HK" sz="4400" dirty="0">
              <a:solidFill>
                <a:srgbClr val="FF9900"/>
              </a:solidFill>
              <a:effectLst>
                <a:glow rad="127000">
                  <a:schemeClr val="bg1"/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2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33115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632075"/>
            <a:ext cx="3678238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字方塊 1"/>
          <p:cNvSpPr txBox="1">
            <a:spLocks noChangeArrowheads="1"/>
          </p:cNvSpPr>
          <p:nvPr/>
        </p:nvSpPr>
        <p:spPr bwMode="auto">
          <a:xfrm>
            <a:off x="1187450" y="2276475"/>
            <a:ext cx="74882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 indent="-630238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630238" indent="-630238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zh-TW" altLang="zh-HK"/>
              <a:t>選用新鮮食材，減少加工食物，避免過量攝取鹽分和食物添加劑。</a:t>
            </a:r>
          </a:p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zh-TW" altLang="zh-HK"/>
              <a:t>加入不同種類的蔬菜，以增加餐膳的整體營養價值。</a:t>
            </a:r>
          </a:p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zh-TW" altLang="zh-HK"/>
              <a:t>減少油炸食物，避免過量攝取脂肪。</a:t>
            </a:r>
          </a:p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zh-TW" altLang="zh-HK"/>
              <a:t>減少甜品和汽水，避免過量攝取糖分。</a:t>
            </a:r>
          </a:p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zh-TW" altLang="zh-HK"/>
              <a:t>控制食物的分量，避免造成浪費。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 startAt="6"/>
            </a:pPr>
            <a:r>
              <a:rPr lang="zh-TW" altLang="zh-HK" sz="2800"/>
              <a:t>如吃得比平時多，就在下一餐吃得清淡一點，加以平衡。</a:t>
            </a:r>
            <a:endParaRPr lang="en-US" altLang="zh-TW" sz="2800"/>
          </a:p>
        </p:txBody>
      </p:sp>
      <p:sp>
        <p:nvSpPr>
          <p:cNvPr id="3" name="矩形 2"/>
          <p:cNvSpPr/>
          <p:nvPr/>
        </p:nvSpPr>
        <p:spPr>
          <a:xfrm>
            <a:off x="2249488" y="1268413"/>
            <a:ext cx="46990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HK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健康派對飲食原則</a:t>
            </a:r>
            <a:endParaRPr lang="en-US" altLang="zh-TW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內容版面配置區 2"/>
          <p:cNvSpPr>
            <a:spLocks noGrp="1"/>
          </p:cNvSpPr>
          <p:nvPr>
            <p:ph idx="1"/>
          </p:nvPr>
        </p:nvSpPr>
        <p:spPr>
          <a:xfrm>
            <a:off x="611188" y="5373688"/>
            <a:ext cx="8372475" cy="11303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zh-HK" sz="2000" smtClean="0"/>
              <a:t>還未吃早餐的</a:t>
            </a:r>
            <a:r>
              <a:rPr lang="zh-TW" altLang="zh-HK" sz="2000" u="sng" smtClean="0"/>
              <a:t>豆豆</a:t>
            </a:r>
            <a:r>
              <a:rPr lang="zh-TW" altLang="zh-HK" sz="2000" smtClean="0"/>
              <a:t>只好餓着肚子上學去，</a:t>
            </a:r>
            <a:r>
              <a:rPr lang="zh-TW" altLang="en-US" sz="2000" smtClean="0"/>
              <a:t>她</a:t>
            </a:r>
            <a:r>
              <a:rPr lang="zh-TW" altLang="zh-HK" sz="2000" smtClean="0"/>
              <a:t>發現學校沒有廚房和煮食的設備，而社區亦沒有午膳供應商，學生不能享有到會式的餐膳服務。</a:t>
            </a:r>
            <a:r>
              <a:rPr lang="zh-TW" altLang="en-US" sz="2000" smtClean="0"/>
              <a:t>她</a:t>
            </a:r>
            <a:r>
              <a:rPr lang="zh-TW" altLang="zh-HK" sz="2000" smtClean="0"/>
              <a:t>想到，那麼全體學生以後需要各自安排午膳，帶備保溫飯盒上學，或者學校員工需要出動，幫忙找個地方預備食物讓學生們充飢。</a:t>
            </a:r>
            <a:endParaRPr lang="zh-HK" altLang="en-US" sz="200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0"/>
            <a:ext cx="4283968" cy="3212976"/>
          </a:xfrm>
          <a:prstGeom prst="cloudCallout">
            <a:avLst>
              <a:gd name="adj1" fmla="val -37394"/>
              <a:gd name="adj2" fmla="val 73786"/>
            </a:avLst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4492502" cy="3369377"/>
          </a:xfrm>
          <a:prstGeom prst="cloudCallout">
            <a:avLst>
              <a:gd name="adj1" fmla="val 21373"/>
              <a:gd name="adj2" fmla="val 86845"/>
            </a:avLst>
          </a:prstGeom>
        </p:spPr>
      </p:pic>
      <p:pic>
        <p:nvPicPr>
          <p:cNvPr id="8197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452563"/>
            <a:ext cx="297656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字方塊 5"/>
          <p:cNvSpPr txBox="1">
            <a:spLocks noChangeArrowheads="1"/>
          </p:cNvSpPr>
          <p:nvPr/>
        </p:nvSpPr>
        <p:spPr bwMode="auto">
          <a:xfrm rot="-556542">
            <a:off x="112713" y="-60325"/>
            <a:ext cx="93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8800" b="1">
                <a:solidFill>
                  <a:srgbClr val="FF0000"/>
                </a:solidFill>
              </a:rPr>
              <a:t>×</a:t>
            </a:r>
            <a:endParaRPr lang="zh-HK" altLang="en-US" sz="8800" b="1">
              <a:solidFill>
                <a:srgbClr val="FF0000"/>
              </a:solidFill>
            </a:endParaRPr>
          </a:p>
        </p:txBody>
      </p:sp>
      <p:sp>
        <p:nvSpPr>
          <p:cNvPr id="8199" name="文字方塊 6"/>
          <p:cNvSpPr txBox="1">
            <a:spLocks noChangeArrowheads="1"/>
          </p:cNvSpPr>
          <p:nvPr/>
        </p:nvSpPr>
        <p:spPr bwMode="auto">
          <a:xfrm rot="1622482">
            <a:off x="7575550" y="1724025"/>
            <a:ext cx="93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8800" b="1">
                <a:solidFill>
                  <a:srgbClr val="FF0000"/>
                </a:solidFill>
              </a:rPr>
              <a:t>×</a:t>
            </a:r>
            <a:endParaRPr lang="zh-HK" altLang="en-US" sz="8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145" y="2204864"/>
            <a:ext cx="3785975" cy="2835052"/>
          </a:xfrm>
          <a:prstGeom prst="cloudCallout">
            <a:avLst>
              <a:gd name="adj1" fmla="val 58527"/>
              <a:gd name="adj2" fmla="val -5914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215900" y="5030788"/>
            <a:ext cx="68770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HK" sz="2000">
                <a:latin typeface="新細明體" panose="02020500000000000000" pitchFamily="18" charset="-120"/>
                <a:cs typeface="Times New Roman" panose="02020603050405020304" pitchFamily="18" charset="0"/>
              </a:rPr>
              <a:t>沒有食物</a:t>
            </a:r>
            <a:r>
              <a:rPr lang="zh-TW" altLang="en-US" sz="2000">
                <a:latin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zh-HK" sz="2000" u="sng">
                <a:latin typeface="新細明體" panose="02020500000000000000" pitchFamily="18" charset="-120"/>
                <a:cs typeface="Times New Roman" panose="02020603050405020304" pitchFamily="18" charset="0"/>
              </a:rPr>
              <a:t>豆豆</a:t>
            </a:r>
            <a:r>
              <a:rPr lang="zh-TW" altLang="zh-HK" sz="2000">
                <a:latin typeface="新細明體" panose="02020500000000000000" pitchFamily="18" charset="-120"/>
                <a:cs typeface="Times New Roman" panose="02020603050405020304" pitchFamily="18" charset="0"/>
              </a:rPr>
              <a:t>只好餓着肚子上課，肚子不停咕嚕咕嚕地響。下課後，</a:t>
            </a:r>
            <a:r>
              <a:rPr lang="zh-TW" altLang="zh-HK" sz="2000" u="sng">
                <a:latin typeface="新細明體" panose="02020500000000000000" pitchFamily="18" charset="-120"/>
                <a:cs typeface="Times New Roman" panose="02020603050405020304" pitchFamily="18" charset="0"/>
              </a:rPr>
              <a:t>豆豆</a:t>
            </a:r>
            <a:r>
              <a:rPr lang="zh-TW" altLang="zh-HK" sz="2000">
                <a:latin typeface="新細明體" panose="02020500000000000000" pitchFamily="18" charset="-120"/>
                <a:cs typeface="Times New Roman" panose="02020603050405020304" pitchFamily="18" charset="0"/>
              </a:rPr>
              <a:t>走到學校後街轉角的小食店，希望買東西吃，但是</a:t>
            </a:r>
            <a:r>
              <a:rPr lang="zh-TW" altLang="en-US" sz="2000">
                <a:latin typeface="新細明體" panose="02020500000000000000" pitchFamily="18" charset="-120"/>
                <a:cs typeface="Times New Roman" panose="02020603050405020304" pitchFamily="18" charset="0"/>
              </a:rPr>
              <a:t>她</a:t>
            </a:r>
            <a:r>
              <a:rPr lang="zh-TW" altLang="zh-HK" sz="2000">
                <a:latin typeface="新細明體" panose="02020500000000000000" pitchFamily="18" charset="-120"/>
                <a:cs typeface="Times New Roman" panose="02020603050405020304" pitchFamily="18" charset="0"/>
              </a:rPr>
              <a:t>發現原來社區內所有小食店、士多和便利店都關閉了。</a:t>
            </a:r>
            <a:r>
              <a:rPr lang="zh-TW" altLang="en-US" sz="2000">
                <a:latin typeface="新細明體" panose="02020500000000000000" pitchFamily="18" charset="-120"/>
                <a:cs typeface="Times New Roman" panose="02020603050405020304" pitchFamily="18" charset="0"/>
              </a:rPr>
              <a:t>她</a:t>
            </a:r>
            <a:r>
              <a:rPr lang="zh-TW" altLang="zh-HK" sz="2000">
                <a:latin typeface="新細明體" panose="02020500000000000000" pitchFamily="18" charset="-120"/>
                <a:cs typeface="Times New Roman" panose="02020603050405020304" pitchFamily="18" charset="0"/>
              </a:rPr>
              <a:t>想到，以後同學們下課後就缺少了一處流連和買小食的地方，或者要前往較偏遠的社區去活動和買東西吃。</a:t>
            </a:r>
            <a:endParaRPr lang="zh-HK" altLang="en-US" sz="2000">
              <a:latin typeface="新細明體" panose="02020500000000000000" pitchFamily="18" charset="-120"/>
            </a:endParaRPr>
          </a:p>
        </p:txBody>
      </p:sp>
      <p:pic>
        <p:nvPicPr>
          <p:cNvPr id="7" name="內容版面配置區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91653">
            <a:off x="85157" y="-85684"/>
            <a:ext cx="3902893" cy="2930221"/>
          </a:xfrm>
          <a:prstGeom prst="cloudCallout">
            <a:avLst>
              <a:gd name="adj1" fmla="val 87376"/>
              <a:gd name="adj2" fmla="val 17157"/>
            </a:avLst>
          </a:prstGeom>
        </p:spPr>
      </p:pic>
      <p:pic>
        <p:nvPicPr>
          <p:cNvPr id="9221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01" y="962025"/>
            <a:ext cx="2808287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字方塊 7"/>
          <p:cNvSpPr txBox="1">
            <a:spLocks noChangeArrowheads="1"/>
          </p:cNvSpPr>
          <p:nvPr/>
        </p:nvSpPr>
        <p:spPr bwMode="auto">
          <a:xfrm rot="-556542">
            <a:off x="3605213" y="114300"/>
            <a:ext cx="93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8800" b="1">
                <a:solidFill>
                  <a:srgbClr val="FF0000"/>
                </a:solidFill>
              </a:rPr>
              <a:t>×</a:t>
            </a:r>
            <a:endParaRPr lang="zh-HK" altLang="en-US" sz="8800" b="1">
              <a:solidFill>
                <a:srgbClr val="FF0000"/>
              </a:solidFill>
            </a:endParaRPr>
          </a:p>
        </p:txBody>
      </p:sp>
      <p:sp>
        <p:nvSpPr>
          <p:cNvPr id="9223" name="文字方塊 8"/>
          <p:cNvSpPr txBox="1">
            <a:spLocks noChangeArrowheads="1"/>
          </p:cNvSpPr>
          <p:nvPr/>
        </p:nvSpPr>
        <p:spPr bwMode="auto">
          <a:xfrm rot="-556542">
            <a:off x="1568450" y="3294063"/>
            <a:ext cx="936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8800" b="1">
                <a:solidFill>
                  <a:srgbClr val="FF0000"/>
                </a:solidFill>
              </a:rPr>
              <a:t>×</a:t>
            </a:r>
            <a:endParaRPr lang="zh-HK" altLang="en-US" sz="8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2"/>
          <p:cNvSpPr>
            <a:spLocks noGrp="1"/>
          </p:cNvSpPr>
          <p:nvPr>
            <p:ph idx="1"/>
          </p:nvPr>
        </p:nvSpPr>
        <p:spPr>
          <a:xfrm>
            <a:off x="5292725" y="3068638"/>
            <a:ext cx="3527425" cy="40322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zh-HK" sz="2000" smtClean="0"/>
              <a:t>晚上，</a:t>
            </a:r>
            <a:r>
              <a:rPr lang="zh-TW" altLang="zh-HK" sz="2000" u="sng" smtClean="0"/>
              <a:t>豆豆</a:t>
            </a:r>
            <a:r>
              <a:rPr lang="zh-TW" altLang="zh-HK" sz="2000" smtClean="0"/>
              <a:t>回家，</a:t>
            </a:r>
            <a:r>
              <a:rPr lang="zh-TW" altLang="en-US" sz="2000" smtClean="0"/>
              <a:t>她</a:t>
            </a:r>
            <a:r>
              <a:rPr lang="zh-TW" altLang="zh-HK" sz="2000" smtClean="0"/>
              <a:t>想起第二天不用上學，</a:t>
            </a:r>
            <a:r>
              <a:rPr lang="zh-TW" altLang="en-US" sz="2000" smtClean="0"/>
              <a:t>她</a:t>
            </a:r>
            <a:r>
              <a:rPr lang="zh-TW" altLang="zh-HK" sz="2000" smtClean="0"/>
              <a:t>們一家人可以去商場逛街和吃東西，但媽媽說原來社區內所有食肆都在假日休假。</a:t>
            </a:r>
            <a:r>
              <a:rPr lang="zh-TW" altLang="zh-HK" sz="2000" u="sng" smtClean="0"/>
              <a:t>豆豆</a:t>
            </a:r>
            <a:r>
              <a:rPr lang="zh-TW" altLang="zh-HK" sz="2000" smtClean="0"/>
              <a:t>想到，以後一家人在餘暇時就缺少了外出用膳的機會，人們或會選擇留在家中休息、邀約親友到家中聚餐，或是每逢外出都需要自備所需的食糧了。無奈的</a:t>
            </a:r>
            <a:r>
              <a:rPr lang="zh-TW" altLang="zh-HK" sz="2000" u="sng" smtClean="0"/>
              <a:t>豆豆</a:t>
            </a:r>
            <a:r>
              <a:rPr lang="zh-TW" altLang="zh-HK" sz="2000" smtClean="0"/>
              <a:t>覺得很可惜，也覺得自己很倒楣。</a:t>
            </a:r>
            <a:endParaRPr lang="zh-HK" altLang="en-US" sz="2000" smtClean="0"/>
          </a:p>
        </p:txBody>
      </p:sp>
      <p:pic>
        <p:nvPicPr>
          <p:cNvPr id="10243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77875"/>
            <a:ext cx="4033837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8" b="-16382"/>
          <a:stretch/>
        </p:blipFill>
        <p:spPr>
          <a:xfrm>
            <a:off x="5155032" y="620688"/>
            <a:ext cx="3797399" cy="2740004"/>
          </a:xfrm>
          <a:prstGeom prst="cloudCallout">
            <a:avLst>
              <a:gd name="adj1" fmla="val -67359"/>
              <a:gd name="adj2" fmla="val 30259"/>
            </a:avLst>
          </a:prstGeom>
        </p:spPr>
      </p:pic>
      <p:sp>
        <p:nvSpPr>
          <p:cNvPr id="10245" name="文字方塊 7"/>
          <p:cNvSpPr txBox="1">
            <a:spLocks noChangeArrowheads="1"/>
          </p:cNvSpPr>
          <p:nvPr/>
        </p:nvSpPr>
        <p:spPr bwMode="auto">
          <a:xfrm rot="-556542">
            <a:off x="7893050" y="903288"/>
            <a:ext cx="11668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8800" b="1">
                <a:solidFill>
                  <a:srgbClr val="FF0000"/>
                </a:solidFill>
              </a:rPr>
              <a:t>×</a:t>
            </a:r>
            <a:endParaRPr lang="zh-HK" altLang="en-US" sz="8800" b="1">
              <a:solidFill>
                <a:srgbClr val="FF0000"/>
              </a:solidFill>
            </a:endParaRPr>
          </a:p>
        </p:txBody>
      </p:sp>
      <p:sp>
        <p:nvSpPr>
          <p:cNvPr id="10246" name="矩形圖說文字 3"/>
          <p:cNvSpPr>
            <a:spLocks noChangeArrowheads="1"/>
          </p:cNvSpPr>
          <p:nvPr/>
        </p:nvSpPr>
        <p:spPr bwMode="auto">
          <a:xfrm rot="331947">
            <a:off x="3452813" y="1185863"/>
            <a:ext cx="1446212" cy="882650"/>
          </a:xfrm>
          <a:prstGeom prst="wedgeRectCallout">
            <a:avLst>
              <a:gd name="adj1" fmla="val -70333"/>
              <a:gd name="adj2" fmla="val 469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HK" sz="2400"/>
              <a:t>食肆</a:t>
            </a:r>
            <a:endParaRPr lang="en-US" altLang="zh-TW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HK" sz="2400"/>
              <a:t>都休假</a:t>
            </a:r>
            <a:endParaRPr lang="zh-HK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內容版面配置區 1"/>
          <p:cNvSpPr>
            <a:spLocks noGrp="1"/>
          </p:cNvSpPr>
          <p:nvPr>
            <p:ph idx="1"/>
          </p:nvPr>
        </p:nvSpPr>
        <p:spPr>
          <a:xfrm>
            <a:off x="5126038" y="923925"/>
            <a:ext cx="3816350" cy="13684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sz="2000" smtClean="0"/>
              <a:t>「嚀嚀嚀</a:t>
            </a:r>
            <a:r>
              <a:rPr lang="en-US" altLang="zh-TW" sz="2000" smtClean="0"/>
              <a:t>……</a:t>
            </a:r>
            <a:r>
              <a:rPr lang="zh-TW" altLang="en-US" sz="2000" smtClean="0"/>
              <a:t>」</a:t>
            </a:r>
            <a:r>
              <a:rPr lang="zh-TW" altLang="en-US" sz="2000" u="sng" smtClean="0"/>
              <a:t>豆豆</a:t>
            </a:r>
            <a:r>
              <a:rPr lang="zh-TW" altLang="en-US" sz="2000" smtClean="0"/>
              <a:t>醒來，不料是個夢。她起床梳洗後就和媽媽一起預備早餐，她一邊吃一邊說</a:t>
            </a:r>
            <a:r>
              <a:rPr lang="en-US" altLang="zh-TW" sz="2000" smtClean="0"/>
              <a:t>︰</a:t>
            </a:r>
            <a:r>
              <a:rPr lang="zh-TW" altLang="en-US" sz="2000" smtClean="0"/>
              <a:t>「食物真是得來不易！」</a:t>
            </a:r>
            <a:endParaRPr lang="zh-HK" altLang="en-US" sz="2000" smtClean="0"/>
          </a:p>
        </p:txBody>
      </p:sp>
      <p:sp>
        <p:nvSpPr>
          <p:cNvPr id="11268" name="矩形圖說文字 4"/>
          <p:cNvSpPr>
            <a:spLocks noChangeArrowheads="1"/>
          </p:cNvSpPr>
          <p:nvPr/>
        </p:nvSpPr>
        <p:spPr bwMode="auto">
          <a:xfrm rot="-1213262">
            <a:off x="287338" y="1995488"/>
            <a:ext cx="1446212" cy="881062"/>
          </a:xfrm>
          <a:prstGeom prst="wedgeRectCallout">
            <a:avLst>
              <a:gd name="adj1" fmla="val 47505"/>
              <a:gd name="adj2" fmla="val 7418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/>
              <a:t>妳是我的</a:t>
            </a:r>
            <a:endParaRPr lang="en-US" altLang="zh-TW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/>
              <a:t>好幫手！</a:t>
            </a:r>
            <a:endParaRPr lang="zh-HK" altLang="en-US" sz="2400"/>
          </a:p>
        </p:txBody>
      </p:sp>
      <p:pic>
        <p:nvPicPr>
          <p:cNvPr id="11269" name="圖片 3" descr="301 Moved Permanent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765175"/>
            <a:ext cx="15208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971550" y="557213"/>
            <a:ext cx="7772400" cy="1143000"/>
          </a:xfrm>
        </p:spPr>
        <p:txBody>
          <a:bodyPr/>
          <a:lstStyle/>
          <a:p>
            <a:r>
              <a:rPr lang="zh-TW" altLang="zh-HK" smtClean="0"/>
              <a:t>影響飲食行為的</a:t>
            </a:r>
            <a:r>
              <a:rPr lang="zh-TW" altLang="zh-HK" sz="6000" smtClean="0"/>
              <a:t>環境</a:t>
            </a:r>
            <a:r>
              <a:rPr lang="zh-TW" altLang="zh-HK" smtClean="0"/>
              <a:t>因素</a:t>
            </a:r>
            <a:endParaRPr lang="zh-HK" altLang="en-US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611188" y="5661025"/>
            <a:ext cx="8297862" cy="10525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zh-HK" sz="2800" smtClean="0"/>
              <a:t>健康</a:t>
            </a:r>
            <a:r>
              <a:rPr lang="zh-TW" altLang="en-US" sz="2800" smtClean="0"/>
              <a:t>食品</a:t>
            </a:r>
            <a:r>
              <a:rPr lang="zh-TW" altLang="zh-HK" sz="2800" smtClean="0"/>
              <a:t>的種類和供應越多，人們選購</a:t>
            </a:r>
            <a:r>
              <a:rPr lang="zh-TW" altLang="en-US" sz="2800" smtClean="0"/>
              <a:t>、</a:t>
            </a:r>
            <a:r>
              <a:rPr lang="zh-TW" altLang="zh-HK" sz="2800" smtClean="0"/>
              <a:t>進食</a:t>
            </a:r>
            <a:r>
              <a:rPr lang="zh-TW" altLang="en-US" sz="2800" smtClean="0"/>
              <a:t>和</a:t>
            </a:r>
            <a:r>
              <a:rPr lang="zh-TW" altLang="zh-HK" sz="2800" smtClean="0"/>
              <a:t>攝取健康食物的機會也越高。</a:t>
            </a:r>
            <a:endParaRPr lang="zh-HK" altLang="en-US" sz="2800" smtClean="0"/>
          </a:p>
        </p:txBody>
      </p:sp>
      <p:pic>
        <p:nvPicPr>
          <p:cNvPr id="12292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717925"/>
            <a:ext cx="423703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59"/>
          <a:stretch>
            <a:fillRect/>
          </a:stretch>
        </p:blipFill>
        <p:spPr bwMode="auto">
          <a:xfrm>
            <a:off x="561975" y="1765300"/>
            <a:ext cx="42767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1773238"/>
            <a:ext cx="4049713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717925"/>
            <a:ext cx="40528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3" descr="&lt;strong&gt;Party&lt;/strong&gt; Time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65600"/>
            <a:ext cx="41402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1066800" y="1812925"/>
            <a:ext cx="77724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smtClean="0"/>
              <a:t>假設某某前往聖誕派對，大家在慶祝佳節之餘一同分享食物，席上供應的食物包括</a:t>
            </a:r>
            <a:r>
              <a:rPr lang="en-US" altLang="zh-TW" smtClean="0"/>
              <a:t>︰</a:t>
            </a:r>
            <a:r>
              <a:rPr lang="zh-TW" altLang="en-US" smtClean="0"/>
              <a:t>夾心餅、薯片、牛油蛋糕、薄餅、菠蘿香腸串和汽水，各人所吃的分量也比平日多。</a:t>
            </a:r>
            <a:endParaRPr lang="zh-HK" altLang="en-US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960197"/>
            <a:ext cx="252028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個案一</a:t>
            </a:r>
            <a:endParaRPr lang="zh-HK" altLang="en-US" sz="4400" b="1" dirty="0"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mtClean="0"/>
          </a:p>
        </p:txBody>
      </p:sp>
      <p:pic>
        <p:nvPicPr>
          <p:cNvPr id="14339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直線圖說文字 1 5"/>
          <p:cNvSpPr>
            <a:spLocks/>
          </p:cNvSpPr>
          <p:nvPr/>
        </p:nvSpPr>
        <p:spPr bwMode="auto">
          <a:xfrm>
            <a:off x="7280275" y="1841500"/>
            <a:ext cx="1733550" cy="860425"/>
          </a:xfrm>
          <a:prstGeom prst="borderCallout1">
            <a:avLst>
              <a:gd name="adj1" fmla="val 53495"/>
              <a:gd name="adj2" fmla="val -1231"/>
              <a:gd name="adj3" fmla="val 31995"/>
              <a:gd name="adj4" fmla="val -24204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夾心餅</a:t>
            </a:r>
            <a:r>
              <a:rPr lang="en-US" altLang="zh-TW" sz="2400" b="1">
                <a:solidFill>
                  <a:schemeClr val="bg1"/>
                </a:solidFill>
              </a:rPr>
              <a:t>8</a:t>
            </a:r>
            <a:r>
              <a:rPr lang="zh-TW" altLang="en-US" sz="2400" b="1">
                <a:solidFill>
                  <a:schemeClr val="bg1"/>
                </a:solidFill>
              </a:rPr>
              <a:t>塊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91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7" name="直線圖說文字 1 6"/>
          <p:cNvSpPr>
            <a:spLocks/>
          </p:cNvSpPr>
          <p:nvPr/>
        </p:nvSpPr>
        <p:spPr bwMode="auto">
          <a:xfrm>
            <a:off x="7267575" y="257175"/>
            <a:ext cx="1733550" cy="860425"/>
          </a:xfrm>
          <a:prstGeom prst="borderCallout1">
            <a:avLst>
              <a:gd name="adj1" fmla="val 53495"/>
              <a:gd name="adj2" fmla="val -1231"/>
              <a:gd name="adj3" fmla="val 87472"/>
              <a:gd name="adj4" fmla="val -23046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朱古力餅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29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8" name="直線圖說文字 1 7"/>
          <p:cNvSpPr>
            <a:spLocks/>
          </p:cNvSpPr>
          <p:nvPr/>
        </p:nvSpPr>
        <p:spPr bwMode="auto">
          <a:xfrm>
            <a:off x="3219450" y="5997575"/>
            <a:ext cx="1733550" cy="860425"/>
          </a:xfrm>
          <a:prstGeom prst="borderCallout1">
            <a:avLst>
              <a:gd name="adj1" fmla="val -4074"/>
              <a:gd name="adj2" fmla="val 55912"/>
              <a:gd name="adj3" fmla="val -43704"/>
              <a:gd name="adj4" fmla="val 73699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牛油蛋糕</a:t>
            </a:r>
            <a:endParaRPr lang="en-US" altLang="zh-TW" sz="2400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3</a:t>
            </a:r>
            <a:r>
              <a:rPr lang="zh-TW" altLang="en-US" sz="2400" b="1">
                <a:solidFill>
                  <a:schemeClr val="bg1"/>
                </a:solidFill>
              </a:rPr>
              <a:t>件</a:t>
            </a:r>
            <a:r>
              <a:rPr lang="en-US" altLang="zh-TW" sz="2400" b="1">
                <a:solidFill>
                  <a:schemeClr val="bg1"/>
                </a:solidFill>
              </a:rPr>
              <a:t>︰100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9" name="直線圖說文字 1 8"/>
          <p:cNvSpPr>
            <a:spLocks/>
          </p:cNvSpPr>
          <p:nvPr/>
        </p:nvSpPr>
        <p:spPr bwMode="auto">
          <a:xfrm>
            <a:off x="7240588" y="5846763"/>
            <a:ext cx="1733550" cy="860425"/>
          </a:xfrm>
          <a:prstGeom prst="borderCallout1">
            <a:avLst>
              <a:gd name="adj1" fmla="val -4306"/>
              <a:gd name="adj2" fmla="val 31157"/>
              <a:gd name="adj3" fmla="val -89778"/>
              <a:gd name="adj4" fmla="val 21583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香腸</a:t>
            </a:r>
            <a:r>
              <a:rPr lang="en-US" altLang="zh-TW" sz="2400" b="1">
                <a:solidFill>
                  <a:schemeClr val="bg1"/>
                </a:solidFill>
              </a:rPr>
              <a:t>12</a:t>
            </a:r>
            <a:r>
              <a:rPr lang="zh-TW" altLang="en-US" sz="2400" b="1">
                <a:solidFill>
                  <a:schemeClr val="bg1"/>
                </a:solidFill>
              </a:rPr>
              <a:t>條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134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0" name="直線圖說文字 1 9"/>
          <p:cNvSpPr>
            <a:spLocks/>
          </p:cNvSpPr>
          <p:nvPr/>
        </p:nvSpPr>
        <p:spPr bwMode="auto">
          <a:xfrm>
            <a:off x="200025" y="5830888"/>
            <a:ext cx="1733550" cy="860425"/>
          </a:xfrm>
          <a:prstGeom prst="borderCallout1">
            <a:avLst>
              <a:gd name="adj1" fmla="val 51454"/>
              <a:gd name="adj2" fmla="val 98181"/>
              <a:gd name="adj3" fmla="val 38884"/>
              <a:gd name="adj4" fmla="val 120023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沙律味薯片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49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1" name="直線圖說文字 1 10"/>
          <p:cNvSpPr>
            <a:spLocks/>
          </p:cNvSpPr>
          <p:nvPr/>
        </p:nvSpPr>
        <p:spPr bwMode="auto">
          <a:xfrm>
            <a:off x="4216400" y="76200"/>
            <a:ext cx="1733550" cy="860425"/>
          </a:xfrm>
          <a:prstGeom prst="borderCallout1">
            <a:avLst>
              <a:gd name="adj1" fmla="val 95907"/>
              <a:gd name="adj2" fmla="val 43148"/>
              <a:gd name="adj3" fmla="val 166324"/>
              <a:gd name="adj4" fmla="val 18727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薄餅</a:t>
            </a:r>
            <a:r>
              <a:rPr lang="en-US" altLang="zh-TW" sz="2400" b="1">
                <a:solidFill>
                  <a:schemeClr val="bg1"/>
                </a:solidFill>
              </a:rPr>
              <a:t>2</a:t>
            </a:r>
            <a:r>
              <a:rPr lang="zh-TW" altLang="en-US" sz="2400" b="1">
                <a:solidFill>
                  <a:schemeClr val="bg1"/>
                </a:solidFill>
              </a:rPr>
              <a:t>塊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200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2" name="直線圖說文字 1 11"/>
          <p:cNvSpPr>
            <a:spLocks/>
          </p:cNvSpPr>
          <p:nvPr/>
        </p:nvSpPr>
        <p:spPr bwMode="auto">
          <a:xfrm>
            <a:off x="68263" y="26988"/>
            <a:ext cx="1733550" cy="860425"/>
          </a:xfrm>
          <a:prstGeom prst="borderCallout1">
            <a:avLst>
              <a:gd name="adj1" fmla="val 95398"/>
              <a:gd name="adj2" fmla="val 73412"/>
              <a:gd name="adj3" fmla="val 137366"/>
              <a:gd name="adj4" fmla="val 69532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可樂</a:t>
            </a:r>
            <a:r>
              <a:rPr lang="en-US" altLang="zh-TW" sz="2400" b="1">
                <a:solidFill>
                  <a:schemeClr val="bg1"/>
                </a:solidFill>
              </a:rPr>
              <a:t>2</a:t>
            </a:r>
            <a:r>
              <a:rPr lang="zh-TW" altLang="en-US" sz="2400" b="1">
                <a:solidFill>
                  <a:schemeClr val="bg1"/>
                </a:solidFill>
              </a:rPr>
              <a:t>小杯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330</a:t>
            </a:r>
            <a:r>
              <a:rPr lang="zh-TW" altLang="en-US" sz="2400" b="1">
                <a:solidFill>
                  <a:schemeClr val="bg1"/>
                </a:solidFill>
              </a:rPr>
              <a:t>毫升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3" name="直線圖說文字 1 12"/>
          <p:cNvSpPr>
            <a:spLocks/>
          </p:cNvSpPr>
          <p:nvPr/>
        </p:nvSpPr>
        <p:spPr bwMode="auto">
          <a:xfrm>
            <a:off x="5414963" y="5846763"/>
            <a:ext cx="1733550" cy="860425"/>
          </a:xfrm>
          <a:prstGeom prst="borderCallout1">
            <a:avLst>
              <a:gd name="adj1" fmla="val -8505"/>
              <a:gd name="adj2" fmla="val 73495"/>
              <a:gd name="adj3" fmla="val -100912"/>
              <a:gd name="adj4" fmla="val 77856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菠蘿</a:t>
            </a:r>
            <a:r>
              <a:rPr lang="en-US" altLang="zh-TW" sz="2400" b="1">
                <a:solidFill>
                  <a:schemeClr val="bg1"/>
                </a:solidFill>
              </a:rPr>
              <a:t>12</a:t>
            </a:r>
            <a:r>
              <a:rPr lang="zh-TW" altLang="en-US" sz="2400" b="1">
                <a:solidFill>
                  <a:schemeClr val="bg1"/>
                </a:solidFill>
              </a:rPr>
              <a:t>塊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105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  <p:sp>
        <p:nvSpPr>
          <p:cNvPr id="14" name="直線圖說文字 1 13"/>
          <p:cNvSpPr>
            <a:spLocks/>
          </p:cNvSpPr>
          <p:nvPr/>
        </p:nvSpPr>
        <p:spPr bwMode="auto">
          <a:xfrm>
            <a:off x="-36513" y="3946525"/>
            <a:ext cx="1944688" cy="860425"/>
          </a:xfrm>
          <a:prstGeom prst="borderCallout1">
            <a:avLst>
              <a:gd name="adj1" fmla="val -2620"/>
              <a:gd name="adj2" fmla="val 27847"/>
              <a:gd name="adj3" fmla="val -48991"/>
              <a:gd name="adj4" fmla="val 76579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>
                <a:solidFill>
                  <a:schemeClr val="bg1"/>
                </a:solidFill>
              </a:rPr>
              <a:t>番茄味薯片</a:t>
            </a:r>
            <a:r>
              <a:rPr lang="en-US" altLang="zh-TW" sz="2400" b="1">
                <a:solidFill>
                  <a:schemeClr val="bg1"/>
                </a:solidFill>
              </a:rPr>
              <a:t>︰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</a:rPr>
              <a:t>34</a:t>
            </a:r>
            <a:r>
              <a:rPr lang="zh-TW" altLang="en-US" sz="2400" b="1">
                <a:solidFill>
                  <a:schemeClr val="bg1"/>
                </a:solidFill>
              </a:rPr>
              <a:t>克</a:t>
            </a:r>
            <a:endParaRPr lang="zh-HK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6801</TotalTime>
  <Words>1171</Words>
  <Application>Microsoft Office PowerPoint</Application>
  <PresentationFormat>如螢幕大小 (4:3)</PresentationFormat>
  <Paragraphs>154</Paragraphs>
  <Slides>22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微軟正黑體</vt:lpstr>
      <vt:lpstr>新細明體</vt:lpstr>
      <vt:lpstr>Arial Narrow</vt:lpstr>
      <vt:lpstr>Times New Roman</vt:lpstr>
      <vt:lpstr>Wingdings</vt:lpstr>
      <vt:lpstr>Nature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影響飲食行為的環境因素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影響飲食行為的社交因素</vt:lpstr>
      <vt:lpstr>PowerPoint 簡報</vt:lpstr>
      <vt:lpstr>PowerPoint 簡報</vt:lpstr>
      <vt:lpstr>觀看製作視頻</vt:lpstr>
      <vt:lpstr>健康派對日</vt:lpstr>
      <vt:lpstr>PowerPoint 簡報</vt:lpstr>
      <vt:lpstr>PowerPoint 簡報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香港中文大學健康教育及促進健康中心</dc:creator>
  <cp:lastModifiedBy>Vera</cp:lastModifiedBy>
  <cp:revision>276</cp:revision>
  <dcterms:created xsi:type="dcterms:W3CDTF">2005-08-18T06:43:50Z</dcterms:created>
  <dcterms:modified xsi:type="dcterms:W3CDTF">2018-10-15T08:17:44Z</dcterms:modified>
</cp:coreProperties>
</file>